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58" r:id="rId5"/>
    <p:sldId id="268" r:id="rId6"/>
    <p:sldId id="272" r:id="rId7"/>
    <p:sldId id="271" r:id="rId8"/>
    <p:sldId id="273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F5194-45D7-49CC-BCEA-F4B5BF6CE093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8814C-8494-430C-A073-BED70F36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27F2-2ED0-4D10-B8E8-6215EF58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9063951" cy="1646302"/>
          </a:xfrm>
        </p:spPr>
        <p:txBody>
          <a:bodyPr/>
          <a:lstStyle/>
          <a:p>
            <a:pPr algn="l"/>
            <a:br>
              <a:rPr lang="en-US" dirty="0"/>
            </a:br>
            <a:r>
              <a:rPr lang="en-US" sz="4000" dirty="0"/>
              <a:t>RECREATION PARK PROJECT FINANCING </a:t>
            </a:r>
            <a:br>
              <a:rPr lang="en-US" dirty="0"/>
            </a:br>
            <a:r>
              <a:rPr lang="en-US" sz="4400" dirty="0"/>
              <a:t>Delegation Bond Ordinance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A15E7-E0B0-4546-8BBE-691F7B71C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22, 2019</a:t>
            </a:r>
          </a:p>
          <a:p>
            <a:r>
              <a:rPr lang="en-US" dirty="0"/>
              <a:t>Presenter: Chun Saul, Finance Director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A72CF-B10A-4889-9979-CF739271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7B1E3-F6F9-4B39-B888-B23B3F38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89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6A55-829F-449C-B15F-DF03CF4F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Delegation Bond Ordinance No. 999-B  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29EA-51C1-46B4-83BA-ADB43266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en-US" dirty="0"/>
              <a:t>Authorizes Issuance and sale of Limited Tax General Obligation (LTGO) Bond</a:t>
            </a:r>
          </a:p>
          <a:p>
            <a:r>
              <a:rPr lang="en-US" dirty="0"/>
              <a:t>Appoints Designated Representatives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City Manager (and Finance Director, in absence of the CM)</a:t>
            </a:r>
          </a:p>
          <a:p>
            <a:r>
              <a:rPr lang="en-US" dirty="0"/>
              <a:t>Sets Parameters: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Purpose: Finance Recreation Park Renovation project and other capital Improvement authorized by City Council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Principal Amount: Not to exceed $1 million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Issuance Date: No later than December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Interest Rate: Not to exceed 4.5%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Final Maturity: No later than 15 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196BE-EC22-48D6-B50B-1BE80185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C01F5-DC6C-4AC8-9CB2-6939FC037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2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637AC-1134-4E58-AEDA-1B01DB4F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Team and Participants: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7BA6-2C08-4840-B041-E98F8B9C0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3053"/>
            <a:ext cx="8596668" cy="43283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City Council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Authorizes the Bond Ordinance</a:t>
            </a:r>
          </a:p>
          <a:p>
            <a:r>
              <a:rPr lang="en-US" dirty="0"/>
              <a:t>City Designated Representatives: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City Manager (and Finance Director, in absence of the CM)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Authorized to approve the final terms of the Bond Sales</a:t>
            </a:r>
          </a:p>
          <a:p>
            <a:r>
              <a:rPr lang="en-US" dirty="0"/>
              <a:t>City’s Placement Agent: D. A. Davidson &amp; Co.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Prepare terms of the financing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Development a marketing plan for the offering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Negotiate the pricing and other terms of the Bonds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Prepare and send out a Request for Proposal Term Sheet</a:t>
            </a:r>
          </a:p>
          <a:p>
            <a:r>
              <a:rPr lang="en-US" dirty="0"/>
              <a:t>Bond Counsel: Foster Pepper PLLC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Advise the City concerning the legal requirements under federal and state laws relating to the sale of bonds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Prepare the necessary documents (i.e. Bond Ordinance and bonds closing documents)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bond purchase contract and provide legal opinion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925AA-318B-43F9-8B29-517C5DB2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08C9A-E29D-4E55-8C7D-B13D18D6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5C75F-45EB-47EE-9631-9582C84F0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8061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Project Budget &amp; Funding Sources Update 7.18.19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67F7E-CD58-4CDF-AFA1-561521AB6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FA3B26-5B9B-4C04-9C99-3EACCACF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D7B2435-6245-49B0-AD98-8A93CD4826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4105" y="1417641"/>
            <a:ext cx="6919983" cy="456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6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72E1-51D3-4670-9D76-36A9FE1E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 &amp; Schedule of Events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1675291-DED7-4E2A-AD40-8B4C3F77F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2496" y="2057720"/>
            <a:ext cx="8061347" cy="376434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1B613-AE94-4A67-B4F5-400ECB40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6F44E-1533-46C8-A706-9CD96DE9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8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12C4-ACF4-41ED-A089-076229271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01B3-66DD-4F71-B9E4-8E3C487E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Bond constitutes a general indebtedness of the City</a:t>
            </a:r>
          </a:p>
          <a:p>
            <a:r>
              <a:rPr lang="en-US" dirty="0"/>
              <a:t>Pledge full faith, credit and resources of the City for annual debt service payment.</a:t>
            </a:r>
          </a:p>
          <a:p>
            <a:r>
              <a:rPr lang="en-US" dirty="0"/>
              <a:t>Payable from tax revenues and all other revenues and moneys of the City legally available.</a:t>
            </a:r>
          </a:p>
          <a:p>
            <a:r>
              <a:rPr lang="en-US" dirty="0"/>
              <a:t>On June 11, 2019, the Lodging Tax Advisory Committee (LTAC) voted to pay the annual debt service payments up to $75,000 per year, over the life of the bond (15 years)</a:t>
            </a:r>
          </a:p>
          <a:p>
            <a:r>
              <a:rPr lang="en-US" dirty="0"/>
              <a:t>The bond price, interest rate, and required annual debt service payment will be determined upon bond closing.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Estimated annual debt service $69,875 - $71,125 ($825,000 par, interest rates 2.95% - 3.38%)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2D09B-61AB-4632-B472-AFAC91C6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F2FC0-7C03-46D4-AF03-6F4991DB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37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07FBE-9C62-45F5-9297-37004A540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835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&amp; Recommendation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267C6-99EF-4E13-A4F4-4D97A19C3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Pass Bond Ordinance No. 999-B on second reading.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City’s Bond Counsel, Nancy </a:t>
            </a:r>
            <a:r>
              <a:rPr lang="en-US" dirty="0" err="1"/>
              <a:t>Neraas</a:t>
            </a:r>
            <a:r>
              <a:rPr lang="en-US" dirty="0"/>
              <a:t>, Attorney, Foster Pepper PLLC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 of Bond Ordinance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Questions &amp; Answers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7E7E-8785-47B2-A0A7-A47E10301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CF87F-4421-424E-85E4-64B71058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4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27F2-2ED0-4D10-B8E8-6215EF58D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9063951" cy="1646302"/>
          </a:xfrm>
        </p:spPr>
        <p:txBody>
          <a:bodyPr/>
          <a:lstStyle/>
          <a:p>
            <a:pPr algn="l"/>
            <a:br>
              <a:rPr lang="en-US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A15E7-E0B0-4546-8BBE-691F7B71C9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A72CF-B10A-4889-9979-CF739271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7/8/2019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7B1E3-F6F9-4B39-B888-B23B3F381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834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410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RECREATION PARK PROJECT FINANCING  Delegation Bond Ordinance</vt:lpstr>
      <vt:lpstr>Delegation Bond Ordinance No. 999-B  </vt:lpstr>
      <vt:lpstr>Financing Team and Participants:</vt:lpstr>
      <vt:lpstr>Project Budget &amp; Funding Sources Update 7.18.19</vt:lpstr>
      <vt:lpstr>Next Step &amp; Schedule of Events </vt:lpstr>
      <vt:lpstr>Fiscal Impact</vt:lpstr>
      <vt:lpstr>Questions &amp; Recommendation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RECREATION PARK PROJECT FINANCING OPTIONS</dc:title>
  <dc:creator>chun</dc:creator>
  <cp:lastModifiedBy>Jill Anderson</cp:lastModifiedBy>
  <cp:revision>69</cp:revision>
  <cp:lastPrinted>2019-07-08T22:36:09Z</cp:lastPrinted>
  <dcterms:created xsi:type="dcterms:W3CDTF">2019-02-21T07:07:10Z</dcterms:created>
  <dcterms:modified xsi:type="dcterms:W3CDTF">2019-07-22T22:40:49Z</dcterms:modified>
</cp:coreProperties>
</file>