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60" r:id="rId5"/>
    <p:sldId id="264" r:id="rId6"/>
    <p:sldId id="261" r:id="rId7"/>
    <p:sldId id="267" r:id="rId8"/>
    <p:sldId id="262" r:id="rId9"/>
    <p:sldId id="266" r:id="rId10"/>
    <p:sldId id="263" r:id="rId11"/>
    <p:sldId id="265" r:id="rId12"/>
    <p:sldId id="269" r:id="rId13"/>
    <p:sldId id="270"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7DE6118-2437-4B30-8E3C-4D2BE6020583}" type="datetimeFigureOut">
              <a:rPr lang="en-US" smtClean="0"/>
              <a:pPr/>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01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337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98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2419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78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3337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2849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7/22/2019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3521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7/22/2019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9827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1541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79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7DE6118-2437-4B30-8E3C-4D2BE6020583}" type="datetimeFigureOut">
              <a:rPr lang="en-US" smtClean="0"/>
              <a:pPr/>
              <a:t>7/22/2019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9E57DC2-970A-4B3E-BB1C-7A09969E49DF}"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7142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64A71-E12F-470B-9C93-6974F4579094}"/>
              </a:ext>
            </a:extLst>
          </p:cNvPr>
          <p:cNvSpPr>
            <a:spLocks noGrp="1"/>
          </p:cNvSpPr>
          <p:nvPr>
            <p:ph type="ctrTitle"/>
          </p:nvPr>
        </p:nvSpPr>
        <p:spPr>
          <a:xfrm>
            <a:off x="643467" y="643467"/>
            <a:ext cx="7164674" cy="5571066"/>
          </a:xfrm>
        </p:spPr>
        <p:txBody>
          <a:bodyPr>
            <a:normAutofit/>
          </a:bodyPr>
          <a:lstStyle/>
          <a:p>
            <a:r>
              <a:rPr lang="en-US" sz="6600" b="1" dirty="0">
                <a:solidFill>
                  <a:schemeClr val="tx1">
                    <a:alpha val="80000"/>
                  </a:schemeClr>
                </a:solidFill>
              </a:rPr>
              <a:t>NW North street</a:t>
            </a:r>
          </a:p>
        </p:txBody>
      </p:sp>
      <p:sp>
        <p:nvSpPr>
          <p:cNvPr id="3" name="Subtitle 2">
            <a:extLst>
              <a:ext uri="{FF2B5EF4-FFF2-40B4-BE49-F238E27FC236}">
                <a16:creationId xmlns:a16="http://schemas.microsoft.com/office/drawing/2014/main" id="{3F9A398D-C383-4F3A-ACAA-B6806CE1259A}"/>
              </a:ext>
            </a:extLst>
          </p:cNvPr>
          <p:cNvSpPr>
            <a:spLocks noGrp="1"/>
          </p:cNvSpPr>
          <p:nvPr>
            <p:ph type="subTitle" idx="1"/>
          </p:nvPr>
        </p:nvSpPr>
        <p:spPr>
          <a:xfrm>
            <a:off x="8451608" y="643467"/>
            <a:ext cx="3096926" cy="5571066"/>
          </a:xfrm>
        </p:spPr>
        <p:txBody>
          <a:bodyPr>
            <a:normAutofit/>
          </a:bodyPr>
          <a:lstStyle/>
          <a:p>
            <a:pPr algn="ctr"/>
            <a:r>
              <a:rPr lang="en-US" sz="2000" b="1" dirty="0"/>
              <a:t>Petition to Vacate </a:t>
            </a:r>
          </a:p>
          <a:p>
            <a:pPr algn="ctr"/>
            <a:endParaRPr lang="en-US" sz="2000" b="1" dirty="0"/>
          </a:p>
          <a:p>
            <a:pPr algn="ctr"/>
            <a:r>
              <a:rPr lang="en-US" sz="2000" b="1" dirty="0"/>
              <a:t>Right-of-Way</a:t>
            </a:r>
          </a:p>
        </p:txBody>
      </p:sp>
      <p:cxnSp>
        <p:nvCxnSpPr>
          <p:cNvPr id="10" name="Straight Connector 9">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360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9ECD-5FC4-4E65-8CAA-00B448CC98D6}"/>
              </a:ext>
            </a:extLst>
          </p:cNvPr>
          <p:cNvSpPr>
            <a:spLocks noGrp="1"/>
          </p:cNvSpPr>
          <p:nvPr>
            <p:ph type="title"/>
          </p:nvPr>
        </p:nvSpPr>
        <p:spPr>
          <a:xfrm>
            <a:off x="1006595" y="422639"/>
            <a:ext cx="9601200" cy="1112546"/>
          </a:xfrm>
        </p:spPr>
        <p:txBody>
          <a:bodyPr/>
          <a:lstStyle/>
          <a:p>
            <a:r>
              <a:rPr lang="en-US" b="1" dirty="0">
                <a:solidFill>
                  <a:srgbClr val="7030A0"/>
                </a:solidFill>
              </a:rPr>
              <a:t>Option 4:  Deny the request</a:t>
            </a:r>
          </a:p>
        </p:txBody>
      </p:sp>
      <p:sp>
        <p:nvSpPr>
          <p:cNvPr id="3" name="Text Placeholder 2">
            <a:extLst>
              <a:ext uri="{FF2B5EF4-FFF2-40B4-BE49-F238E27FC236}">
                <a16:creationId xmlns:a16="http://schemas.microsoft.com/office/drawing/2014/main" id="{197ADCAB-72AD-446B-9FE4-DA8456F3B960}"/>
              </a:ext>
            </a:extLst>
          </p:cNvPr>
          <p:cNvSpPr>
            <a:spLocks noGrp="1"/>
          </p:cNvSpPr>
          <p:nvPr>
            <p:ph type="body" idx="1"/>
          </p:nvPr>
        </p:nvSpPr>
        <p:spPr>
          <a:xfrm>
            <a:off x="1094764" y="1636765"/>
            <a:ext cx="4443984" cy="823912"/>
          </a:xfrm>
        </p:spPr>
        <p:txBody>
          <a:bodyPr/>
          <a:lstStyle/>
          <a:p>
            <a:endParaRPr lang="en-US" dirty="0"/>
          </a:p>
          <a:p>
            <a:r>
              <a:rPr lang="en-US" dirty="0"/>
              <a:t>PROS:</a:t>
            </a:r>
          </a:p>
        </p:txBody>
      </p:sp>
      <p:sp>
        <p:nvSpPr>
          <p:cNvPr id="4" name="Content Placeholder 3">
            <a:extLst>
              <a:ext uri="{FF2B5EF4-FFF2-40B4-BE49-F238E27FC236}">
                <a16:creationId xmlns:a16="http://schemas.microsoft.com/office/drawing/2014/main" id="{2FFAF3C4-2662-4D4E-9496-320151600A2D}"/>
              </a:ext>
            </a:extLst>
          </p:cNvPr>
          <p:cNvSpPr>
            <a:spLocks noGrp="1"/>
          </p:cNvSpPr>
          <p:nvPr>
            <p:ph sz="half" idx="2"/>
          </p:nvPr>
        </p:nvSpPr>
        <p:spPr>
          <a:xfrm>
            <a:off x="1094764" y="2562258"/>
            <a:ext cx="4443984" cy="2562193"/>
          </a:xfrm>
        </p:spPr>
        <p:txBody>
          <a:bodyPr>
            <a:normAutofit/>
          </a:bodyPr>
          <a:lstStyle/>
          <a:p>
            <a:pPr>
              <a:buFont typeface="Arial" panose="020B0604020202020204" pitchFamily="34" charset="0"/>
              <a:buChar char="•"/>
            </a:pPr>
            <a:r>
              <a:rPr lang="en-US" dirty="0"/>
              <a:t>  </a:t>
            </a:r>
            <a:r>
              <a:rPr lang="en-US" sz="2800" dirty="0"/>
              <a:t>All areas remain as currently exist.</a:t>
            </a:r>
          </a:p>
        </p:txBody>
      </p:sp>
      <p:sp>
        <p:nvSpPr>
          <p:cNvPr id="5" name="Text Placeholder 4">
            <a:extLst>
              <a:ext uri="{FF2B5EF4-FFF2-40B4-BE49-F238E27FC236}">
                <a16:creationId xmlns:a16="http://schemas.microsoft.com/office/drawing/2014/main" id="{FFC14DAF-7EB3-4620-8C94-F6BF37BEDF33}"/>
              </a:ext>
            </a:extLst>
          </p:cNvPr>
          <p:cNvSpPr>
            <a:spLocks noGrp="1"/>
          </p:cNvSpPr>
          <p:nvPr>
            <p:ph type="body" sz="quarter" idx="3"/>
          </p:nvPr>
        </p:nvSpPr>
        <p:spPr>
          <a:xfrm>
            <a:off x="6508236" y="1636765"/>
            <a:ext cx="4443984" cy="823912"/>
          </a:xfrm>
        </p:spPr>
        <p:txBody>
          <a:bodyPr/>
          <a:lstStyle/>
          <a:p>
            <a:endParaRPr lang="en-US" dirty="0"/>
          </a:p>
          <a:p>
            <a:r>
              <a:rPr lang="en-US" dirty="0"/>
              <a:t>CONS:</a:t>
            </a:r>
          </a:p>
        </p:txBody>
      </p:sp>
      <p:sp>
        <p:nvSpPr>
          <p:cNvPr id="6" name="Content Placeholder 5">
            <a:extLst>
              <a:ext uri="{FF2B5EF4-FFF2-40B4-BE49-F238E27FC236}">
                <a16:creationId xmlns:a16="http://schemas.microsoft.com/office/drawing/2014/main" id="{2E4C6F4B-1066-4116-B924-9B9EED0E853A}"/>
              </a:ext>
            </a:extLst>
          </p:cNvPr>
          <p:cNvSpPr>
            <a:spLocks noGrp="1"/>
          </p:cNvSpPr>
          <p:nvPr>
            <p:ph sz="quarter" idx="4"/>
          </p:nvPr>
        </p:nvSpPr>
        <p:spPr>
          <a:xfrm>
            <a:off x="6441124" y="2562257"/>
            <a:ext cx="4443984" cy="2562193"/>
          </a:xfrm>
        </p:spPr>
        <p:txBody>
          <a:bodyPr>
            <a:normAutofit/>
          </a:bodyPr>
          <a:lstStyle/>
          <a:p>
            <a:pPr>
              <a:buFont typeface="Arial" panose="020B0604020202020204" pitchFamily="34" charset="0"/>
              <a:buChar char="•"/>
            </a:pPr>
            <a:r>
              <a:rPr lang="en-US" dirty="0"/>
              <a:t>  </a:t>
            </a:r>
            <a:r>
              <a:rPr lang="en-US" sz="2800" dirty="0"/>
              <a:t>Existing parking and right-of-way use issues will continue requiring staff time from several different departments. </a:t>
            </a:r>
          </a:p>
        </p:txBody>
      </p:sp>
    </p:spTree>
    <p:extLst>
      <p:ext uri="{BB962C8B-B14F-4D97-AF65-F5344CB8AC3E}">
        <p14:creationId xmlns:p14="http://schemas.microsoft.com/office/powerpoint/2010/main" val="419768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B9383E-A714-40DD-8CBD-304513E00BB0}"/>
              </a:ext>
            </a:extLst>
          </p:cNvPr>
          <p:cNvPicPr>
            <a:picLocks noChangeAspect="1"/>
          </p:cNvPicPr>
          <p:nvPr/>
        </p:nvPicPr>
        <p:blipFill>
          <a:blip r:embed="rId2"/>
          <a:stretch>
            <a:fillRect/>
          </a:stretch>
        </p:blipFill>
        <p:spPr>
          <a:xfrm>
            <a:off x="0" y="125836"/>
            <a:ext cx="12192000" cy="6627302"/>
          </a:xfrm>
          <a:prstGeom prst="rect">
            <a:avLst/>
          </a:prstGeom>
        </p:spPr>
      </p:pic>
    </p:spTree>
    <p:extLst>
      <p:ext uri="{BB962C8B-B14F-4D97-AF65-F5344CB8AC3E}">
        <p14:creationId xmlns:p14="http://schemas.microsoft.com/office/powerpoint/2010/main" val="199060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9ECD-5FC4-4E65-8CAA-00B448CC98D6}"/>
              </a:ext>
            </a:extLst>
          </p:cNvPr>
          <p:cNvSpPr>
            <a:spLocks noGrp="1"/>
          </p:cNvSpPr>
          <p:nvPr>
            <p:ph type="title"/>
          </p:nvPr>
        </p:nvSpPr>
        <p:spPr>
          <a:xfrm>
            <a:off x="981428" y="557755"/>
            <a:ext cx="9601200" cy="1850779"/>
          </a:xfrm>
        </p:spPr>
        <p:txBody>
          <a:bodyPr>
            <a:normAutofit fontScale="90000"/>
          </a:bodyPr>
          <a:lstStyle/>
          <a:p>
            <a:r>
              <a:rPr lang="en-US" b="1" dirty="0">
                <a:solidFill>
                  <a:srgbClr val="7030A0"/>
                </a:solidFill>
              </a:rPr>
              <a:t>Option 5:  Deny the request and create  </a:t>
            </a:r>
            <a:br>
              <a:rPr lang="en-US" b="1" dirty="0">
                <a:solidFill>
                  <a:srgbClr val="7030A0"/>
                </a:solidFill>
              </a:rPr>
            </a:br>
            <a:r>
              <a:rPr lang="en-US" b="1" dirty="0">
                <a:solidFill>
                  <a:srgbClr val="7030A0"/>
                </a:solidFill>
              </a:rPr>
              <a:t>                  no parking zone</a:t>
            </a:r>
            <a:br>
              <a:rPr lang="en-US" b="1" dirty="0">
                <a:solidFill>
                  <a:srgbClr val="7030A0"/>
                </a:solidFill>
              </a:rPr>
            </a:br>
            <a:r>
              <a:rPr lang="en-US" sz="1600" b="1" dirty="0">
                <a:solidFill>
                  <a:srgbClr val="7030A0"/>
                </a:solidFill>
              </a:rPr>
              <a:t> </a:t>
            </a:r>
            <a:br>
              <a:rPr lang="en-US" b="1" dirty="0">
                <a:solidFill>
                  <a:srgbClr val="7030A0"/>
                </a:solidFill>
              </a:rPr>
            </a:br>
            <a:r>
              <a:rPr lang="en-US" sz="3100" b="1" cap="none" dirty="0">
                <a:solidFill>
                  <a:schemeClr val="tx1"/>
                </a:solidFill>
                <a:latin typeface="Calibri" panose="020F0502020204030204" pitchFamily="34" charset="0"/>
              </a:rPr>
              <a:t>This option would grant privileges and impose hinderances on both adjacent property owner’s.</a:t>
            </a:r>
            <a:endParaRPr lang="en-US" sz="3100" b="1" dirty="0">
              <a:solidFill>
                <a:schemeClr val="tx1"/>
              </a:solidFill>
            </a:endParaRPr>
          </a:p>
        </p:txBody>
      </p:sp>
      <p:sp>
        <p:nvSpPr>
          <p:cNvPr id="3" name="Text Placeholder 2">
            <a:extLst>
              <a:ext uri="{FF2B5EF4-FFF2-40B4-BE49-F238E27FC236}">
                <a16:creationId xmlns:a16="http://schemas.microsoft.com/office/drawing/2014/main" id="{197ADCAB-72AD-446B-9FE4-DA8456F3B960}"/>
              </a:ext>
            </a:extLst>
          </p:cNvPr>
          <p:cNvSpPr>
            <a:spLocks noGrp="1"/>
          </p:cNvSpPr>
          <p:nvPr>
            <p:ph type="body" idx="1"/>
          </p:nvPr>
        </p:nvSpPr>
        <p:spPr>
          <a:xfrm>
            <a:off x="1094764" y="2408534"/>
            <a:ext cx="4443984" cy="823912"/>
          </a:xfrm>
        </p:spPr>
        <p:txBody>
          <a:bodyPr/>
          <a:lstStyle/>
          <a:p>
            <a:endParaRPr lang="en-US" dirty="0"/>
          </a:p>
          <a:p>
            <a:r>
              <a:rPr lang="en-US" dirty="0"/>
              <a:t>PROS:</a:t>
            </a:r>
          </a:p>
        </p:txBody>
      </p:sp>
      <p:sp>
        <p:nvSpPr>
          <p:cNvPr id="4" name="Content Placeholder 3">
            <a:extLst>
              <a:ext uri="{FF2B5EF4-FFF2-40B4-BE49-F238E27FC236}">
                <a16:creationId xmlns:a16="http://schemas.microsoft.com/office/drawing/2014/main" id="{2FFAF3C4-2662-4D4E-9496-320151600A2D}"/>
              </a:ext>
            </a:extLst>
          </p:cNvPr>
          <p:cNvSpPr>
            <a:spLocks noGrp="1"/>
          </p:cNvSpPr>
          <p:nvPr>
            <p:ph sz="half" idx="2"/>
          </p:nvPr>
        </p:nvSpPr>
        <p:spPr>
          <a:xfrm>
            <a:off x="1094764" y="3174655"/>
            <a:ext cx="4443984" cy="3873103"/>
          </a:xfrm>
        </p:spPr>
        <p:txBody>
          <a:bodyPr>
            <a:normAutofit/>
          </a:bodyPr>
          <a:lstStyle/>
          <a:p>
            <a:pPr>
              <a:buFont typeface="Arial" panose="020B0604020202020204" pitchFamily="34" charset="0"/>
              <a:buChar char="•"/>
            </a:pPr>
            <a:r>
              <a:rPr lang="en-US" dirty="0"/>
              <a:t>  </a:t>
            </a:r>
            <a:r>
              <a:rPr lang="en-US" sz="2800" dirty="0"/>
              <a:t>Allows as wide of an access approach as possible to the Graham’s property.</a:t>
            </a:r>
          </a:p>
          <a:p>
            <a:pPr>
              <a:buFont typeface="Arial" panose="020B0604020202020204" pitchFamily="34" charset="0"/>
              <a:buChar char="•"/>
            </a:pPr>
            <a:r>
              <a:rPr lang="en-US" sz="2800" dirty="0"/>
              <a:t>Creates a clear, unobstructed 45’ ROW.</a:t>
            </a:r>
          </a:p>
          <a:p>
            <a:pPr>
              <a:buFont typeface="Arial" panose="020B0604020202020204" pitchFamily="34" charset="0"/>
              <a:buChar char="•"/>
            </a:pPr>
            <a:r>
              <a:rPr lang="en-US" sz="2800" dirty="0"/>
              <a:t>Creates a small turn-round area that may be utilized by compact vehicles. </a:t>
            </a:r>
          </a:p>
        </p:txBody>
      </p:sp>
      <p:sp>
        <p:nvSpPr>
          <p:cNvPr id="5" name="Text Placeholder 4">
            <a:extLst>
              <a:ext uri="{FF2B5EF4-FFF2-40B4-BE49-F238E27FC236}">
                <a16:creationId xmlns:a16="http://schemas.microsoft.com/office/drawing/2014/main" id="{FFC14DAF-7EB3-4620-8C94-F6BF37BEDF33}"/>
              </a:ext>
            </a:extLst>
          </p:cNvPr>
          <p:cNvSpPr>
            <a:spLocks noGrp="1"/>
          </p:cNvSpPr>
          <p:nvPr>
            <p:ph type="body" sz="quarter" idx="3"/>
          </p:nvPr>
        </p:nvSpPr>
        <p:spPr>
          <a:xfrm>
            <a:off x="6476342" y="2408534"/>
            <a:ext cx="4443984" cy="823912"/>
          </a:xfrm>
        </p:spPr>
        <p:txBody>
          <a:bodyPr/>
          <a:lstStyle/>
          <a:p>
            <a:endParaRPr lang="en-US" dirty="0"/>
          </a:p>
          <a:p>
            <a:r>
              <a:rPr lang="en-US" dirty="0"/>
              <a:t>CONS:</a:t>
            </a:r>
          </a:p>
        </p:txBody>
      </p:sp>
      <p:sp>
        <p:nvSpPr>
          <p:cNvPr id="6" name="Content Placeholder 5">
            <a:extLst>
              <a:ext uri="{FF2B5EF4-FFF2-40B4-BE49-F238E27FC236}">
                <a16:creationId xmlns:a16="http://schemas.microsoft.com/office/drawing/2014/main" id="{2E4C6F4B-1066-4116-B924-9B9EED0E853A}"/>
              </a:ext>
            </a:extLst>
          </p:cNvPr>
          <p:cNvSpPr>
            <a:spLocks noGrp="1"/>
          </p:cNvSpPr>
          <p:nvPr>
            <p:ph sz="quarter" idx="4"/>
          </p:nvPr>
        </p:nvSpPr>
        <p:spPr>
          <a:xfrm>
            <a:off x="6407568" y="3178271"/>
            <a:ext cx="4443984" cy="2987637"/>
          </a:xfrm>
        </p:spPr>
        <p:txBody>
          <a:bodyPr>
            <a:normAutofit/>
          </a:bodyPr>
          <a:lstStyle/>
          <a:p>
            <a:pPr>
              <a:buFont typeface="Arial" panose="020B0604020202020204" pitchFamily="34" charset="0"/>
              <a:buChar char="•"/>
            </a:pPr>
            <a:r>
              <a:rPr lang="en-US" dirty="0"/>
              <a:t>  </a:t>
            </a:r>
            <a:r>
              <a:rPr lang="en-US" sz="2800" dirty="0"/>
              <a:t>If the barricades placed on the Graham’s property encroach into the ROW, they must be removed. </a:t>
            </a:r>
          </a:p>
          <a:p>
            <a:pPr>
              <a:buFont typeface="Arial" panose="020B0604020202020204" pitchFamily="34" charset="0"/>
              <a:buChar char="•"/>
            </a:pPr>
            <a:r>
              <a:rPr lang="en-US" sz="2800" dirty="0"/>
              <a:t>Loss of approximately 4 parking spaces along </a:t>
            </a:r>
            <a:r>
              <a:rPr lang="en-US" sz="2800" dirty="0" err="1"/>
              <a:t>Wildhaber’s</a:t>
            </a:r>
            <a:r>
              <a:rPr lang="en-US" sz="2800" dirty="0"/>
              <a:t> building.</a:t>
            </a:r>
          </a:p>
        </p:txBody>
      </p:sp>
    </p:spTree>
    <p:extLst>
      <p:ext uri="{BB962C8B-B14F-4D97-AF65-F5344CB8AC3E}">
        <p14:creationId xmlns:p14="http://schemas.microsoft.com/office/powerpoint/2010/main" val="46160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9858-5923-4074-9E20-BCF616CB67B8}"/>
              </a:ext>
            </a:extLst>
          </p:cNvPr>
          <p:cNvSpPr>
            <a:spLocks noGrp="1"/>
          </p:cNvSpPr>
          <p:nvPr>
            <p:ph type="title"/>
          </p:nvPr>
        </p:nvSpPr>
        <p:spPr/>
        <p:txBody>
          <a:bodyPr>
            <a:normAutofit/>
          </a:bodyPr>
          <a:lstStyle/>
          <a:p>
            <a:r>
              <a:rPr lang="en-US" sz="3600" b="1" cap="none" dirty="0">
                <a:solidFill>
                  <a:srgbClr val="7030A0"/>
                </a:solidFill>
                <a:latin typeface="Calibri" panose="020F0502020204030204" pitchFamily="34" charset="0"/>
              </a:rPr>
              <a:t>Staff recommends approval of Option #5</a:t>
            </a:r>
          </a:p>
        </p:txBody>
      </p:sp>
      <p:sp>
        <p:nvSpPr>
          <p:cNvPr id="3" name="Content Placeholder 2">
            <a:extLst>
              <a:ext uri="{FF2B5EF4-FFF2-40B4-BE49-F238E27FC236}">
                <a16:creationId xmlns:a16="http://schemas.microsoft.com/office/drawing/2014/main" id="{A2294EEB-A857-4843-AF68-C93CE18F7B87}"/>
              </a:ext>
            </a:extLst>
          </p:cNvPr>
          <p:cNvSpPr>
            <a:spLocks noGrp="1"/>
          </p:cNvSpPr>
          <p:nvPr>
            <p:ph sz="half" idx="1"/>
          </p:nvPr>
        </p:nvSpPr>
        <p:spPr>
          <a:xfrm>
            <a:off x="688567" y="2286000"/>
            <a:ext cx="4754880" cy="4023360"/>
          </a:xfrm>
        </p:spPr>
        <p:txBody>
          <a:bodyPr>
            <a:normAutofit lnSpcReduction="10000"/>
          </a:bodyPr>
          <a:lstStyle/>
          <a:p>
            <a:pPr>
              <a:lnSpc>
                <a:spcPct val="150000"/>
              </a:lnSpc>
              <a:spcBef>
                <a:spcPts val="600"/>
              </a:spcBef>
              <a:spcAft>
                <a:spcPts val="600"/>
              </a:spcAft>
              <a:buFont typeface="Wingdings" panose="05000000000000000000" pitchFamily="2" charset="2"/>
              <a:buChar char="v"/>
            </a:pPr>
            <a:r>
              <a:rPr lang="en-US" dirty="0"/>
              <a:t>   Because option 5 does not create and/or adopt a change in the right-of-way dimension as it currently exists, once the Council vote is documented, no further action is necessary.  An ordinance would only be required if the ROW vacation were to be granted and transferred to private ownership.</a:t>
            </a:r>
          </a:p>
          <a:p>
            <a:endParaRPr lang="en-US" dirty="0"/>
          </a:p>
        </p:txBody>
      </p:sp>
      <p:sp>
        <p:nvSpPr>
          <p:cNvPr id="4" name="Content Placeholder 3">
            <a:extLst>
              <a:ext uri="{FF2B5EF4-FFF2-40B4-BE49-F238E27FC236}">
                <a16:creationId xmlns:a16="http://schemas.microsoft.com/office/drawing/2014/main" id="{B7F090BA-5608-45D2-81B4-44E06A817948}"/>
              </a:ext>
            </a:extLst>
          </p:cNvPr>
          <p:cNvSpPr>
            <a:spLocks noGrp="1"/>
          </p:cNvSpPr>
          <p:nvPr>
            <p:ph sz="half" idx="2"/>
          </p:nvPr>
        </p:nvSpPr>
        <p:spPr>
          <a:xfrm>
            <a:off x="6748555" y="2287174"/>
            <a:ext cx="4754880" cy="4023360"/>
          </a:xfrm>
        </p:spPr>
        <p:txBody>
          <a:bodyPr>
            <a:normAutofit lnSpcReduction="10000"/>
          </a:bodyPr>
          <a:lstStyle/>
          <a:p>
            <a:pPr>
              <a:lnSpc>
                <a:spcPct val="150000"/>
              </a:lnSpc>
              <a:spcBef>
                <a:spcPts val="600"/>
              </a:spcBef>
              <a:spcAft>
                <a:spcPts val="600"/>
              </a:spcAft>
              <a:buFont typeface="Wingdings" panose="05000000000000000000" pitchFamily="2" charset="2"/>
              <a:buChar char="v"/>
            </a:pPr>
            <a:r>
              <a:rPr lang="en-US" dirty="0"/>
              <a:t>   Upon Council direction, the Police Chief will direct Public Works staff to post “No Parking” signs along the last 50’ of NW North Street.</a:t>
            </a:r>
          </a:p>
        </p:txBody>
      </p:sp>
    </p:spTree>
    <p:extLst>
      <p:ext uri="{BB962C8B-B14F-4D97-AF65-F5344CB8AC3E}">
        <p14:creationId xmlns:p14="http://schemas.microsoft.com/office/powerpoint/2010/main" val="4030923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64A71-E12F-470B-9C93-6974F4579094}"/>
              </a:ext>
            </a:extLst>
          </p:cNvPr>
          <p:cNvSpPr>
            <a:spLocks noGrp="1"/>
          </p:cNvSpPr>
          <p:nvPr>
            <p:ph type="ctrTitle"/>
          </p:nvPr>
        </p:nvSpPr>
        <p:spPr>
          <a:xfrm>
            <a:off x="643467" y="643467"/>
            <a:ext cx="7164674" cy="5571066"/>
          </a:xfrm>
        </p:spPr>
        <p:txBody>
          <a:bodyPr>
            <a:normAutofit/>
          </a:bodyPr>
          <a:lstStyle/>
          <a:p>
            <a:r>
              <a:rPr lang="en-US" sz="6600" b="1" dirty="0">
                <a:solidFill>
                  <a:schemeClr val="tx1">
                    <a:alpha val="80000"/>
                  </a:schemeClr>
                </a:solidFill>
              </a:rPr>
              <a:t>NW North street</a:t>
            </a:r>
          </a:p>
        </p:txBody>
      </p:sp>
      <p:sp>
        <p:nvSpPr>
          <p:cNvPr id="3" name="Subtitle 2">
            <a:extLst>
              <a:ext uri="{FF2B5EF4-FFF2-40B4-BE49-F238E27FC236}">
                <a16:creationId xmlns:a16="http://schemas.microsoft.com/office/drawing/2014/main" id="{3F9A398D-C383-4F3A-ACAA-B6806CE1259A}"/>
              </a:ext>
            </a:extLst>
          </p:cNvPr>
          <p:cNvSpPr>
            <a:spLocks noGrp="1"/>
          </p:cNvSpPr>
          <p:nvPr>
            <p:ph type="subTitle" idx="1"/>
          </p:nvPr>
        </p:nvSpPr>
        <p:spPr>
          <a:xfrm>
            <a:off x="8451608" y="643467"/>
            <a:ext cx="3096926" cy="5571066"/>
          </a:xfrm>
        </p:spPr>
        <p:txBody>
          <a:bodyPr>
            <a:normAutofit/>
          </a:bodyPr>
          <a:lstStyle/>
          <a:p>
            <a:pPr algn="ctr"/>
            <a:r>
              <a:rPr lang="en-US" sz="2800" b="1" dirty="0"/>
              <a:t>Petition to Vacate </a:t>
            </a:r>
          </a:p>
          <a:p>
            <a:pPr algn="ctr"/>
            <a:endParaRPr lang="en-US" sz="2800" b="1" dirty="0"/>
          </a:p>
          <a:p>
            <a:pPr algn="ctr"/>
            <a:r>
              <a:rPr lang="en-US" sz="2800" b="1" dirty="0"/>
              <a:t>Right-of-Way</a:t>
            </a:r>
          </a:p>
        </p:txBody>
      </p:sp>
      <p:cxnSp>
        <p:nvCxnSpPr>
          <p:cNvPr id="10" name="Straight Connector 9">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26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E05D-05DE-4051-873E-5917B2C1F9D3}"/>
              </a:ext>
            </a:extLst>
          </p:cNvPr>
          <p:cNvSpPr>
            <a:spLocks noGrp="1"/>
          </p:cNvSpPr>
          <p:nvPr>
            <p:ph type="title"/>
          </p:nvPr>
        </p:nvSpPr>
        <p:spPr>
          <a:xfrm>
            <a:off x="804644" y="963507"/>
            <a:ext cx="2978788" cy="4930986"/>
          </a:xfrm>
        </p:spPr>
        <p:txBody>
          <a:bodyPr>
            <a:normAutofit/>
          </a:bodyPr>
          <a:lstStyle/>
          <a:p>
            <a:pPr algn="ctr"/>
            <a:r>
              <a:rPr lang="en-US" sz="5400" b="1" dirty="0">
                <a:solidFill>
                  <a:schemeClr val="accent1"/>
                </a:solidFill>
              </a:rPr>
              <a:t>History of</a:t>
            </a:r>
            <a:br>
              <a:rPr lang="en-US" sz="5400" b="1" dirty="0">
                <a:solidFill>
                  <a:schemeClr val="accent1"/>
                </a:solidFill>
              </a:rPr>
            </a:br>
            <a:r>
              <a:rPr lang="en-US" sz="5400" b="1" dirty="0">
                <a:solidFill>
                  <a:schemeClr val="accent1"/>
                </a:solidFill>
              </a:rPr>
              <a:t> </a:t>
            </a:r>
            <a:br>
              <a:rPr lang="en-US" sz="5400" b="1" dirty="0">
                <a:solidFill>
                  <a:schemeClr val="accent1"/>
                </a:solidFill>
              </a:rPr>
            </a:br>
            <a:r>
              <a:rPr lang="en-US" sz="5400" b="1" dirty="0">
                <a:solidFill>
                  <a:schemeClr val="accent1"/>
                </a:solidFill>
              </a:rPr>
              <a:t>NW North </a:t>
            </a:r>
            <a:br>
              <a:rPr lang="en-US" sz="5400" b="1" dirty="0">
                <a:solidFill>
                  <a:schemeClr val="accent1"/>
                </a:solidFill>
              </a:rPr>
            </a:br>
            <a:br>
              <a:rPr lang="en-US" sz="5400" b="1" dirty="0">
                <a:solidFill>
                  <a:schemeClr val="accent1"/>
                </a:solidFill>
              </a:rPr>
            </a:br>
            <a:r>
              <a:rPr lang="en-US" sz="5400" b="1" dirty="0">
                <a:solidFill>
                  <a:schemeClr val="accent1"/>
                </a:solidFill>
              </a:rPr>
              <a:t>Street </a:t>
            </a:r>
          </a:p>
        </p:txBody>
      </p:sp>
      <p:sp>
        <p:nvSpPr>
          <p:cNvPr id="3" name="Content Placeholder 2">
            <a:extLst>
              <a:ext uri="{FF2B5EF4-FFF2-40B4-BE49-F238E27FC236}">
                <a16:creationId xmlns:a16="http://schemas.microsoft.com/office/drawing/2014/main" id="{A6A27E75-BEA5-4D45-A445-CA8151E3EB0A}"/>
              </a:ext>
            </a:extLst>
          </p:cNvPr>
          <p:cNvSpPr>
            <a:spLocks noGrp="1"/>
          </p:cNvSpPr>
          <p:nvPr>
            <p:ph sz="half" idx="1"/>
          </p:nvPr>
        </p:nvSpPr>
        <p:spPr>
          <a:xfrm>
            <a:off x="4790119" y="226504"/>
            <a:ext cx="7080315" cy="6311456"/>
          </a:xfrm>
        </p:spPr>
        <p:txBody>
          <a:bodyPr anchor="b">
            <a:noAutofit/>
          </a:bodyPr>
          <a:lstStyle/>
          <a:p>
            <a:r>
              <a:rPr lang="en-US" dirty="0"/>
              <a:t>Originally established as a 60’ ROW</a:t>
            </a:r>
          </a:p>
          <a:p>
            <a:r>
              <a:rPr lang="en-US" dirty="0"/>
              <a:t>Southern 15’ abutting </a:t>
            </a:r>
            <a:r>
              <a:rPr lang="en-US" dirty="0" err="1"/>
              <a:t>Wildhaber’s</a:t>
            </a:r>
            <a:r>
              <a:rPr lang="en-US" dirty="0"/>
              <a:t> location was vacated in 1989, reducing the ROW width to 45’.</a:t>
            </a:r>
          </a:p>
          <a:p>
            <a:endParaRPr lang="en-US" dirty="0"/>
          </a:p>
          <a:p>
            <a:pPr lvl="1">
              <a:buFont typeface="Wingdings" panose="05000000000000000000" pitchFamily="2" charset="2"/>
              <a:buChar char="v"/>
            </a:pPr>
            <a:r>
              <a:rPr lang="en-US" sz="2800" dirty="0"/>
              <a:t>   </a:t>
            </a:r>
            <a:r>
              <a:rPr lang="en-US" sz="2400" dirty="0"/>
              <a:t>All three adjacent property owner’s objected to the  </a:t>
            </a:r>
          </a:p>
          <a:p>
            <a:pPr marL="128016" lvl="1" indent="0">
              <a:buNone/>
            </a:pPr>
            <a:r>
              <a:rPr lang="en-US" sz="2400" dirty="0"/>
              <a:t>        1989 vacation.</a:t>
            </a:r>
          </a:p>
          <a:p>
            <a:pPr lvl="1">
              <a:buFont typeface="Wingdings" panose="05000000000000000000" pitchFamily="2" charset="2"/>
              <a:buChar char="v"/>
            </a:pPr>
            <a:r>
              <a:rPr lang="en-US" sz="2400" dirty="0"/>
              <a:t>    Building constructed that abuts, or potentially </a:t>
            </a:r>
          </a:p>
          <a:p>
            <a:pPr marL="128016" lvl="1" indent="0">
              <a:buNone/>
            </a:pPr>
            <a:r>
              <a:rPr lang="en-US" sz="2400" dirty="0"/>
              <a:t>        encroaches, on to the new ROW line.</a:t>
            </a:r>
          </a:p>
          <a:p>
            <a:pPr lvl="1">
              <a:buFont typeface="Wingdings" panose="05000000000000000000" pitchFamily="2" charset="2"/>
              <a:buChar char="v"/>
            </a:pPr>
            <a:r>
              <a:rPr lang="en-US" sz="2400" dirty="0"/>
              <a:t>    Dumpsters are currently located at the railroad </a:t>
            </a:r>
          </a:p>
          <a:p>
            <a:pPr marL="128016" lvl="1" indent="0">
              <a:buNone/>
            </a:pPr>
            <a:r>
              <a:rPr lang="en-US" sz="2400" dirty="0"/>
              <a:t>        ROW line at the end of NW North Street.</a:t>
            </a:r>
          </a:p>
          <a:p>
            <a:pPr lvl="1">
              <a:buFont typeface="Wingdings" panose="05000000000000000000" pitchFamily="2" charset="2"/>
              <a:buChar char="v"/>
            </a:pPr>
            <a:r>
              <a:rPr lang="en-US" sz="2400" dirty="0"/>
              <a:t>    There is no turn-around location without </a:t>
            </a:r>
          </a:p>
          <a:p>
            <a:pPr marL="128016" lvl="1" indent="0">
              <a:buNone/>
            </a:pPr>
            <a:r>
              <a:rPr lang="en-US" sz="2400" dirty="0"/>
              <a:t>        encroaching onto railroad ROW.</a:t>
            </a:r>
          </a:p>
          <a:p>
            <a:pPr marL="128016" lvl="1" indent="0">
              <a:buNone/>
            </a:pPr>
            <a:endParaRPr lang="en-US" sz="2400" dirty="0"/>
          </a:p>
        </p:txBody>
      </p:sp>
      <p:sp>
        <p:nvSpPr>
          <p:cNvPr id="4" name="Content Placeholder 3">
            <a:extLst>
              <a:ext uri="{FF2B5EF4-FFF2-40B4-BE49-F238E27FC236}">
                <a16:creationId xmlns:a16="http://schemas.microsoft.com/office/drawing/2014/main" id="{181214E1-8C33-4C7F-BF50-16C856AE01B2}"/>
              </a:ext>
            </a:extLst>
          </p:cNvPr>
          <p:cNvSpPr>
            <a:spLocks noGrp="1"/>
          </p:cNvSpPr>
          <p:nvPr>
            <p:ph sz="half" idx="2"/>
          </p:nvPr>
        </p:nvSpPr>
        <p:spPr>
          <a:xfrm flipH="1">
            <a:off x="11319248" y="6635692"/>
            <a:ext cx="45719" cy="219340"/>
          </a:xfrm>
        </p:spPr>
        <p:txBody>
          <a:bodyPr>
            <a:normAutofit fontScale="55000" lnSpcReduction="20000"/>
          </a:bodyPr>
          <a:lstStyle/>
          <a:p>
            <a:pPr marL="0" indent="0">
              <a:buNone/>
            </a:pPr>
            <a:endParaRPr lang="en-US" sz="2000" dirty="0"/>
          </a:p>
        </p:txBody>
      </p:sp>
    </p:spTree>
    <p:extLst>
      <p:ext uri="{BB962C8B-B14F-4D97-AF65-F5344CB8AC3E}">
        <p14:creationId xmlns:p14="http://schemas.microsoft.com/office/powerpoint/2010/main" val="125972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2E9E-C265-416B-846C-50012717F145}"/>
              </a:ext>
            </a:extLst>
          </p:cNvPr>
          <p:cNvSpPr>
            <a:spLocks noGrp="1"/>
          </p:cNvSpPr>
          <p:nvPr>
            <p:ph type="title"/>
          </p:nvPr>
        </p:nvSpPr>
        <p:spPr>
          <a:xfrm>
            <a:off x="193963" y="235701"/>
            <a:ext cx="11804073" cy="5740052"/>
          </a:xfrm>
        </p:spPr>
        <p:txBody>
          <a:bodyPr>
            <a:noAutofit/>
          </a:bodyPr>
          <a:lstStyle/>
          <a:p>
            <a:pPr>
              <a:lnSpc>
                <a:spcPct val="150000"/>
              </a:lnSpc>
            </a:pPr>
            <a:r>
              <a:rPr lang="en-US" sz="4000" cap="none" dirty="0">
                <a:latin typeface="Calibri" panose="020F0502020204030204" pitchFamily="34" charset="0"/>
              </a:rPr>
              <a:t>The existing ROW width is 45’ due to the previous vacation approval.</a:t>
            </a:r>
            <a:br>
              <a:rPr lang="en-US" sz="4000" cap="none" dirty="0">
                <a:latin typeface="Calibri" panose="020F0502020204030204" pitchFamily="34" charset="0"/>
              </a:rPr>
            </a:br>
            <a:br>
              <a:rPr lang="en-US" sz="4000" cap="none" dirty="0">
                <a:latin typeface="Calibri" panose="020F0502020204030204" pitchFamily="34" charset="0"/>
              </a:rPr>
            </a:br>
            <a:r>
              <a:rPr lang="en-US" sz="4000" cap="none" dirty="0">
                <a:latin typeface="Calibri" panose="020F0502020204030204" pitchFamily="34" charset="0"/>
              </a:rPr>
              <a:t>The current proposal to vacate the northern 15’ of NW North Street that abuts the petitioner’s property would further reduce the ROW width to 30’.</a:t>
            </a:r>
          </a:p>
        </p:txBody>
      </p:sp>
    </p:spTree>
    <p:extLst>
      <p:ext uri="{BB962C8B-B14F-4D97-AF65-F5344CB8AC3E}">
        <p14:creationId xmlns:p14="http://schemas.microsoft.com/office/powerpoint/2010/main" val="202842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6AEE9-2865-4BDA-874A-1C6556CFE267}"/>
              </a:ext>
            </a:extLst>
          </p:cNvPr>
          <p:cNvSpPr>
            <a:spLocks noGrp="1"/>
          </p:cNvSpPr>
          <p:nvPr>
            <p:ph type="title"/>
          </p:nvPr>
        </p:nvSpPr>
        <p:spPr>
          <a:xfrm>
            <a:off x="864066" y="338266"/>
            <a:ext cx="9768896" cy="729641"/>
          </a:xfrm>
        </p:spPr>
        <p:txBody>
          <a:bodyPr>
            <a:normAutofit fontScale="90000"/>
          </a:bodyPr>
          <a:lstStyle/>
          <a:p>
            <a:r>
              <a:rPr lang="en-US" b="1" dirty="0">
                <a:solidFill>
                  <a:srgbClr val="7030A0"/>
                </a:solidFill>
              </a:rPr>
              <a:t>Option 1:  Grant the request as written</a:t>
            </a:r>
          </a:p>
        </p:txBody>
      </p:sp>
      <p:sp>
        <p:nvSpPr>
          <p:cNvPr id="3" name="Text Placeholder 2">
            <a:extLst>
              <a:ext uri="{FF2B5EF4-FFF2-40B4-BE49-F238E27FC236}">
                <a16:creationId xmlns:a16="http://schemas.microsoft.com/office/drawing/2014/main" id="{1217F258-7A52-4A31-AA5C-B6AB8A956020}"/>
              </a:ext>
            </a:extLst>
          </p:cNvPr>
          <p:cNvSpPr>
            <a:spLocks noGrp="1"/>
          </p:cNvSpPr>
          <p:nvPr>
            <p:ph type="body" idx="1"/>
          </p:nvPr>
        </p:nvSpPr>
        <p:spPr>
          <a:xfrm>
            <a:off x="1133605" y="1843618"/>
            <a:ext cx="4443984" cy="540123"/>
          </a:xfrm>
        </p:spPr>
        <p:txBody>
          <a:bodyPr/>
          <a:lstStyle/>
          <a:p>
            <a:r>
              <a:rPr lang="en-US" dirty="0"/>
              <a:t>PROS:</a:t>
            </a:r>
          </a:p>
        </p:txBody>
      </p:sp>
      <p:sp>
        <p:nvSpPr>
          <p:cNvPr id="4" name="Content Placeholder 3">
            <a:extLst>
              <a:ext uri="{FF2B5EF4-FFF2-40B4-BE49-F238E27FC236}">
                <a16:creationId xmlns:a16="http://schemas.microsoft.com/office/drawing/2014/main" id="{7058A8FC-D808-4F0C-9FC9-357549E493C3}"/>
              </a:ext>
            </a:extLst>
          </p:cNvPr>
          <p:cNvSpPr>
            <a:spLocks noGrp="1"/>
          </p:cNvSpPr>
          <p:nvPr>
            <p:ph sz="half" idx="2"/>
          </p:nvPr>
        </p:nvSpPr>
        <p:spPr>
          <a:xfrm>
            <a:off x="1133605" y="2531524"/>
            <a:ext cx="4443984" cy="3536768"/>
          </a:xfrm>
        </p:spPr>
        <p:txBody>
          <a:bodyPr>
            <a:normAutofit/>
          </a:bodyPr>
          <a:lstStyle/>
          <a:p>
            <a:pPr>
              <a:buFont typeface="Arial" panose="020B0604020202020204" pitchFamily="34" charset="0"/>
              <a:buChar char="•"/>
            </a:pPr>
            <a:r>
              <a:rPr lang="en-US" sz="2800" dirty="0"/>
              <a:t>  Current petitioner would be afforded the same privileges as the previous petitioner.</a:t>
            </a:r>
          </a:p>
          <a:p>
            <a:pPr>
              <a:buFont typeface="Arial" panose="020B0604020202020204" pitchFamily="34" charset="0"/>
              <a:buChar char="•"/>
            </a:pPr>
            <a:r>
              <a:rPr lang="en-US" sz="2800" dirty="0"/>
              <a:t>  A one time fiscal gain would benefit the city as the petitioner is required to purchase the vacated ROW. </a:t>
            </a:r>
          </a:p>
        </p:txBody>
      </p:sp>
      <p:sp>
        <p:nvSpPr>
          <p:cNvPr id="5" name="Text Placeholder 4">
            <a:extLst>
              <a:ext uri="{FF2B5EF4-FFF2-40B4-BE49-F238E27FC236}">
                <a16:creationId xmlns:a16="http://schemas.microsoft.com/office/drawing/2014/main" id="{B630F688-8D21-480C-9496-CCB2C3A2D5F1}"/>
              </a:ext>
            </a:extLst>
          </p:cNvPr>
          <p:cNvSpPr>
            <a:spLocks noGrp="1"/>
          </p:cNvSpPr>
          <p:nvPr>
            <p:ph type="body" sz="quarter" idx="3"/>
          </p:nvPr>
        </p:nvSpPr>
        <p:spPr>
          <a:xfrm>
            <a:off x="6451123" y="1843618"/>
            <a:ext cx="4443984" cy="516574"/>
          </a:xfrm>
        </p:spPr>
        <p:txBody>
          <a:bodyPr/>
          <a:lstStyle/>
          <a:p>
            <a:r>
              <a:rPr lang="en-US" dirty="0">
                <a:solidFill>
                  <a:srgbClr val="00B0F0"/>
                </a:solidFill>
              </a:rPr>
              <a:t>CONS: </a:t>
            </a:r>
          </a:p>
        </p:txBody>
      </p:sp>
      <p:sp>
        <p:nvSpPr>
          <p:cNvPr id="6" name="Content Placeholder 5">
            <a:extLst>
              <a:ext uri="{FF2B5EF4-FFF2-40B4-BE49-F238E27FC236}">
                <a16:creationId xmlns:a16="http://schemas.microsoft.com/office/drawing/2014/main" id="{6EB62107-CBED-4920-ACEB-DFAEE6CDDBC1}"/>
              </a:ext>
            </a:extLst>
          </p:cNvPr>
          <p:cNvSpPr>
            <a:spLocks noGrp="1"/>
          </p:cNvSpPr>
          <p:nvPr>
            <p:ph sz="quarter" idx="4"/>
          </p:nvPr>
        </p:nvSpPr>
        <p:spPr>
          <a:xfrm>
            <a:off x="6451123" y="2531524"/>
            <a:ext cx="4443984" cy="3841568"/>
          </a:xfrm>
        </p:spPr>
        <p:txBody>
          <a:bodyPr>
            <a:normAutofit/>
          </a:bodyPr>
          <a:lstStyle/>
          <a:p>
            <a:pPr>
              <a:buFont typeface="Arial" panose="020B0604020202020204" pitchFamily="34" charset="0"/>
              <a:buChar char="•"/>
            </a:pPr>
            <a:r>
              <a:rPr lang="en-US" sz="2800" dirty="0"/>
              <a:t>  Parking is allowed along both sides of a 30’ ROW.  Each parking area is approximately 8’ wide; reducing the vehicle travel lane to approximately 14’.  </a:t>
            </a:r>
          </a:p>
          <a:p>
            <a:pPr>
              <a:buFont typeface="Arial" panose="020B0604020202020204" pitchFamily="34" charset="0"/>
              <a:buChar char="•"/>
            </a:pPr>
            <a:r>
              <a:rPr lang="en-US" sz="2800" dirty="0"/>
              <a:t>  Essentially creating a one-lane, dead-end road with no turn-around.</a:t>
            </a:r>
          </a:p>
          <a:p>
            <a:endParaRPr lang="en-US" dirty="0"/>
          </a:p>
        </p:txBody>
      </p:sp>
    </p:spTree>
    <p:extLst>
      <p:ext uri="{BB962C8B-B14F-4D97-AF65-F5344CB8AC3E}">
        <p14:creationId xmlns:p14="http://schemas.microsoft.com/office/powerpoint/2010/main" val="185612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B9383E-A714-40DD-8CBD-304513E00BB0}"/>
              </a:ext>
            </a:extLst>
          </p:cNvPr>
          <p:cNvPicPr>
            <a:picLocks noChangeAspect="1"/>
          </p:cNvPicPr>
          <p:nvPr/>
        </p:nvPicPr>
        <p:blipFill>
          <a:blip r:embed="rId2"/>
          <a:stretch>
            <a:fillRect/>
          </a:stretch>
        </p:blipFill>
        <p:spPr>
          <a:xfrm>
            <a:off x="0" y="125836"/>
            <a:ext cx="12192000" cy="6610524"/>
          </a:xfrm>
          <a:prstGeom prst="rect">
            <a:avLst/>
          </a:prstGeom>
        </p:spPr>
      </p:pic>
    </p:spTree>
    <p:extLst>
      <p:ext uri="{BB962C8B-B14F-4D97-AF65-F5344CB8AC3E}">
        <p14:creationId xmlns:p14="http://schemas.microsoft.com/office/powerpoint/2010/main" val="294682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D054-11BE-4295-83BC-612B6744CC3D}"/>
              </a:ext>
            </a:extLst>
          </p:cNvPr>
          <p:cNvSpPr>
            <a:spLocks noGrp="1"/>
          </p:cNvSpPr>
          <p:nvPr>
            <p:ph type="title"/>
          </p:nvPr>
        </p:nvSpPr>
        <p:spPr>
          <a:xfrm>
            <a:off x="617989" y="144443"/>
            <a:ext cx="10956022" cy="1372509"/>
          </a:xfrm>
        </p:spPr>
        <p:txBody>
          <a:bodyPr>
            <a:normAutofit fontScale="90000"/>
          </a:bodyPr>
          <a:lstStyle/>
          <a:p>
            <a:r>
              <a:rPr lang="en-US" b="1" dirty="0">
                <a:solidFill>
                  <a:srgbClr val="7030A0"/>
                </a:solidFill>
              </a:rPr>
              <a:t>Option 2:  Grant the request and create    </a:t>
            </a:r>
            <a:br>
              <a:rPr lang="en-US" b="1" dirty="0">
                <a:solidFill>
                  <a:srgbClr val="7030A0"/>
                </a:solidFill>
              </a:rPr>
            </a:br>
            <a:r>
              <a:rPr lang="en-US" b="1" dirty="0">
                <a:solidFill>
                  <a:srgbClr val="7030A0"/>
                </a:solidFill>
              </a:rPr>
              <a:t>                  no parking zones on both sides</a:t>
            </a:r>
          </a:p>
        </p:txBody>
      </p:sp>
      <p:sp>
        <p:nvSpPr>
          <p:cNvPr id="3" name="Text Placeholder 2">
            <a:extLst>
              <a:ext uri="{FF2B5EF4-FFF2-40B4-BE49-F238E27FC236}">
                <a16:creationId xmlns:a16="http://schemas.microsoft.com/office/drawing/2014/main" id="{1EB1AF4C-987B-408A-8F3C-2B8B45CB9CBB}"/>
              </a:ext>
            </a:extLst>
          </p:cNvPr>
          <p:cNvSpPr>
            <a:spLocks noGrp="1"/>
          </p:cNvSpPr>
          <p:nvPr>
            <p:ph type="body" idx="1"/>
          </p:nvPr>
        </p:nvSpPr>
        <p:spPr>
          <a:xfrm>
            <a:off x="1014983" y="1516952"/>
            <a:ext cx="4443984" cy="512264"/>
          </a:xfrm>
        </p:spPr>
        <p:txBody>
          <a:bodyPr/>
          <a:lstStyle/>
          <a:p>
            <a:r>
              <a:rPr lang="en-US" dirty="0"/>
              <a:t>PROS:</a:t>
            </a:r>
          </a:p>
        </p:txBody>
      </p:sp>
      <p:sp>
        <p:nvSpPr>
          <p:cNvPr id="4" name="Content Placeholder 3">
            <a:extLst>
              <a:ext uri="{FF2B5EF4-FFF2-40B4-BE49-F238E27FC236}">
                <a16:creationId xmlns:a16="http://schemas.microsoft.com/office/drawing/2014/main" id="{C80FE99C-178C-4AAA-9CC3-C223C187E59A}"/>
              </a:ext>
            </a:extLst>
          </p:cNvPr>
          <p:cNvSpPr>
            <a:spLocks noGrp="1"/>
          </p:cNvSpPr>
          <p:nvPr>
            <p:ph sz="half" idx="2"/>
          </p:nvPr>
        </p:nvSpPr>
        <p:spPr>
          <a:xfrm>
            <a:off x="1014983" y="2174406"/>
            <a:ext cx="4443984" cy="4435944"/>
          </a:xfrm>
        </p:spPr>
        <p:txBody>
          <a:bodyPr>
            <a:normAutofit/>
          </a:bodyPr>
          <a:lstStyle/>
          <a:p>
            <a:pPr>
              <a:buFont typeface="Arial" panose="020B0604020202020204" pitchFamily="34" charset="0"/>
              <a:buChar char="•"/>
            </a:pPr>
            <a:r>
              <a:rPr lang="en-US" sz="2800" dirty="0"/>
              <a:t>  Current petitioner would be afforded the same privileges as the previous petitioner.</a:t>
            </a:r>
          </a:p>
          <a:p>
            <a:pPr>
              <a:buFont typeface="Arial" panose="020B0604020202020204" pitchFamily="34" charset="0"/>
              <a:buChar char="•"/>
            </a:pPr>
            <a:r>
              <a:rPr lang="en-US" sz="2800" dirty="0"/>
              <a:t>  A one time fiscal gain. </a:t>
            </a:r>
          </a:p>
          <a:p>
            <a:pPr>
              <a:buFont typeface="Arial" panose="020B0604020202020204" pitchFamily="34" charset="0"/>
              <a:buChar char="•"/>
            </a:pPr>
            <a:r>
              <a:rPr lang="en-US" sz="2800" dirty="0"/>
              <a:t>  Clear vehicular lane that’s  30’ in width.</a:t>
            </a:r>
          </a:p>
        </p:txBody>
      </p:sp>
      <p:sp>
        <p:nvSpPr>
          <p:cNvPr id="5" name="Text Placeholder 4">
            <a:extLst>
              <a:ext uri="{FF2B5EF4-FFF2-40B4-BE49-F238E27FC236}">
                <a16:creationId xmlns:a16="http://schemas.microsoft.com/office/drawing/2014/main" id="{EBC13B19-0A90-44C0-A0D4-A74F9F254865}"/>
              </a:ext>
            </a:extLst>
          </p:cNvPr>
          <p:cNvSpPr>
            <a:spLocks noGrp="1"/>
          </p:cNvSpPr>
          <p:nvPr>
            <p:ph type="body" sz="quarter" idx="3"/>
          </p:nvPr>
        </p:nvSpPr>
        <p:spPr>
          <a:xfrm>
            <a:off x="6525014" y="1617585"/>
            <a:ext cx="4443984" cy="527596"/>
          </a:xfrm>
        </p:spPr>
        <p:txBody>
          <a:bodyPr/>
          <a:lstStyle/>
          <a:p>
            <a:r>
              <a:rPr lang="en-US" dirty="0"/>
              <a:t>CONS:</a:t>
            </a:r>
          </a:p>
        </p:txBody>
      </p:sp>
      <p:sp>
        <p:nvSpPr>
          <p:cNvPr id="6" name="Content Placeholder 5">
            <a:extLst>
              <a:ext uri="{FF2B5EF4-FFF2-40B4-BE49-F238E27FC236}">
                <a16:creationId xmlns:a16="http://schemas.microsoft.com/office/drawing/2014/main" id="{0CF7269E-FEAA-400F-8965-5352CFDD2CC4}"/>
              </a:ext>
            </a:extLst>
          </p:cNvPr>
          <p:cNvSpPr>
            <a:spLocks noGrp="1"/>
          </p:cNvSpPr>
          <p:nvPr>
            <p:ph sz="quarter" idx="4"/>
          </p:nvPr>
        </p:nvSpPr>
        <p:spPr>
          <a:xfrm>
            <a:off x="6525014" y="2234019"/>
            <a:ext cx="4443984" cy="4376331"/>
          </a:xfrm>
        </p:spPr>
        <p:txBody>
          <a:bodyPr>
            <a:normAutofit/>
          </a:bodyPr>
          <a:lstStyle/>
          <a:p>
            <a:pPr>
              <a:buFont typeface="Arial" panose="020B0604020202020204" pitchFamily="34" charset="0"/>
              <a:buChar char="•"/>
            </a:pPr>
            <a:r>
              <a:rPr lang="en-US" sz="2800" dirty="0"/>
              <a:t>  Loss of parking spaces along the building on the south side of NW North Street.</a:t>
            </a:r>
          </a:p>
        </p:txBody>
      </p:sp>
    </p:spTree>
    <p:extLst>
      <p:ext uri="{BB962C8B-B14F-4D97-AF65-F5344CB8AC3E}">
        <p14:creationId xmlns:p14="http://schemas.microsoft.com/office/powerpoint/2010/main" val="960695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5E7AB2-7721-4001-9759-972AE83DC2EC}"/>
              </a:ext>
            </a:extLst>
          </p:cNvPr>
          <p:cNvPicPr>
            <a:picLocks noChangeAspect="1"/>
          </p:cNvPicPr>
          <p:nvPr/>
        </p:nvPicPr>
        <p:blipFill>
          <a:blip r:embed="rId2"/>
          <a:stretch>
            <a:fillRect/>
          </a:stretch>
        </p:blipFill>
        <p:spPr>
          <a:xfrm>
            <a:off x="0" y="125835"/>
            <a:ext cx="12192000" cy="6635691"/>
          </a:xfrm>
          <a:prstGeom prst="rect">
            <a:avLst/>
          </a:prstGeom>
        </p:spPr>
      </p:pic>
    </p:spTree>
    <p:extLst>
      <p:ext uri="{BB962C8B-B14F-4D97-AF65-F5344CB8AC3E}">
        <p14:creationId xmlns:p14="http://schemas.microsoft.com/office/powerpoint/2010/main" val="328542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81A4-5121-4108-B277-4E3C5E3821AB}"/>
              </a:ext>
            </a:extLst>
          </p:cNvPr>
          <p:cNvSpPr>
            <a:spLocks noGrp="1"/>
          </p:cNvSpPr>
          <p:nvPr>
            <p:ph type="title"/>
          </p:nvPr>
        </p:nvSpPr>
        <p:spPr>
          <a:xfrm>
            <a:off x="1015544" y="663336"/>
            <a:ext cx="9877953" cy="716756"/>
          </a:xfrm>
        </p:spPr>
        <p:txBody>
          <a:bodyPr>
            <a:normAutofit fontScale="90000"/>
          </a:bodyPr>
          <a:lstStyle/>
          <a:p>
            <a:r>
              <a:rPr lang="en-US" b="1" dirty="0">
                <a:solidFill>
                  <a:srgbClr val="7030A0"/>
                </a:solidFill>
              </a:rPr>
              <a:t>Option 3:  Vacate the entire width of 45’ </a:t>
            </a:r>
          </a:p>
        </p:txBody>
      </p:sp>
      <p:sp>
        <p:nvSpPr>
          <p:cNvPr id="3" name="Text Placeholder 2">
            <a:extLst>
              <a:ext uri="{FF2B5EF4-FFF2-40B4-BE49-F238E27FC236}">
                <a16:creationId xmlns:a16="http://schemas.microsoft.com/office/drawing/2014/main" id="{E9D3F357-1070-49CE-8919-3368AECF96D3}"/>
              </a:ext>
            </a:extLst>
          </p:cNvPr>
          <p:cNvSpPr>
            <a:spLocks noGrp="1"/>
          </p:cNvSpPr>
          <p:nvPr>
            <p:ph type="body" idx="1"/>
          </p:nvPr>
        </p:nvSpPr>
        <p:spPr>
          <a:xfrm>
            <a:off x="931177" y="2015143"/>
            <a:ext cx="4443984" cy="502304"/>
          </a:xfrm>
        </p:spPr>
        <p:txBody>
          <a:bodyPr/>
          <a:lstStyle/>
          <a:p>
            <a:r>
              <a:rPr lang="en-US" dirty="0"/>
              <a:t>PROS:</a:t>
            </a:r>
          </a:p>
        </p:txBody>
      </p:sp>
      <p:sp>
        <p:nvSpPr>
          <p:cNvPr id="4" name="Content Placeholder 3">
            <a:extLst>
              <a:ext uri="{FF2B5EF4-FFF2-40B4-BE49-F238E27FC236}">
                <a16:creationId xmlns:a16="http://schemas.microsoft.com/office/drawing/2014/main" id="{B1835346-B1BA-4999-8F24-5739D3CE8FA9}"/>
              </a:ext>
            </a:extLst>
          </p:cNvPr>
          <p:cNvSpPr>
            <a:spLocks noGrp="1"/>
          </p:cNvSpPr>
          <p:nvPr>
            <p:ph sz="half" idx="2"/>
          </p:nvPr>
        </p:nvSpPr>
        <p:spPr>
          <a:xfrm>
            <a:off x="931177" y="2705557"/>
            <a:ext cx="4443984" cy="2772351"/>
          </a:xfrm>
        </p:spPr>
        <p:txBody>
          <a:bodyPr>
            <a:normAutofit/>
          </a:bodyPr>
          <a:lstStyle/>
          <a:p>
            <a:pPr>
              <a:buFont typeface="Arial" panose="020B0604020202020204" pitchFamily="34" charset="0"/>
              <a:buChar char="•"/>
            </a:pPr>
            <a:r>
              <a:rPr lang="en-US" sz="2800" dirty="0"/>
              <a:t>  New application would be required.  Most likely generated by the City.</a:t>
            </a:r>
          </a:p>
          <a:p>
            <a:pPr>
              <a:buFont typeface="Arial" panose="020B0604020202020204" pitchFamily="34" charset="0"/>
              <a:buChar char="•"/>
            </a:pPr>
            <a:r>
              <a:rPr lang="en-US" sz="2800" dirty="0"/>
              <a:t>  Fiscal gain by purchase of entire ROW width.</a:t>
            </a:r>
          </a:p>
          <a:p>
            <a:pPr>
              <a:buFont typeface="Arial" panose="020B0604020202020204" pitchFamily="34" charset="0"/>
              <a:buChar char="•"/>
            </a:pPr>
            <a:endParaRPr lang="en-US" sz="2800" dirty="0"/>
          </a:p>
        </p:txBody>
      </p:sp>
      <p:sp>
        <p:nvSpPr>
          <p:cNvPr id="5" name="Text Placeholder 4">
            <a:extLst>
              <a:ext uri="{FF2B5EF4-FFF2-40B4-BE49-F238E27FC236}">
                <a16:creationId xmlns:a16="http://schemas.microsoft.com/office/drawing/2014/main" id="{F833BCE4-45AA-45C0-A3EF-48A7DB7F5703}"/>
              </a:ext>
            </a:extLst>
          </p:cNvPr>
          <p:cNvSpPr>
            <a:spLocks noGrp="1"/>
          </p:cNvSpPr>
          <p:nvPr>
            <p:ph type="body" sz="quarter" idx="3"/>
          </p:nvPr>
        </p:nvSpPr>
        <p:spPr>
          <a:xfrm>
            <a:off x="6449513" y="2015143"/>
            <a:ext cx="4443984" cy="502304"/>
          </a:xfrm>
        </p:spPr>
        <p:txBody>
          <a:bodyPr/>
          <a:lstStyle/>
          <a:p>
            <a:r>
              <a:rPr lang="en-US" dirty="0"/>
              <a:t>CONS:</a:t>
            </a:r>
          </a:p>
        </p:txBody>
      </p:sp>
      <p:sp>
        <p:nvSpPr>
          <p:cNvPr id="6" name="Content Placeholder 5">
            <a:extLst>
              <a:ext uri="{FF2B5EF4-FFF2-40B4-BE49-F238E27FC236}">
                <a16:creationId xmlns:a16="http://schemas.microsoft.com/office/drawing/2014/main" id="{C937FFD4-EF5E-4686-967F-147F9EE65900}"/>
              </a:ext>
            </a:extLst>
          </p:cNvPr>
          <p:cNvSpPr>
            <a:spLocks noGrp="1"/>
          </p:cNvSpPr>
          <p:nvPr>
            <p:ph sz="quarter" idx="4"/>
          </p:nvPr>
        </p:nvSpPr>
        <p:spPr>
          <a:xfrm>
            <a:off x="6449513" y="2705557"/>
            <a:ext cx="4443984" cy="3287476"/>
          </a:xfrm>
        </p:spPr>
        <p:txBody>
          <a:bodyPr>
            <a:normAutofit lnSpcReduction="10000"/>
          </a:bodyPr>
          <a:lstStyle/>
          <a:p>
            <a:pPr>
              <a:buFont typeface="Arial" panose="020B0604020202020204" pitchFamily="34" charset="0"/>
              <a:buChar char="•"/>
            </a:pPr>
            <a:r>
              <a:rPr lang="en-US" sz="2800" dirty="0"/>
              <a:t>  Potentially wouldn’t have enough maneuvering room for larger vehicles, trailers, etc. to access lots on either side.</a:t>
            </a:r>
          </a:p>
          <a:p>
            <a:pPr>
              <a:buFont typeface="Arial" panose="020B0604020202020204" pitchFamily="34" charset="0"/>
              <a:buChar char="•"/>
            </a:pPr>
            <a:r>
              <a:rPr lang="en-US" sz="2800" dirty="0"/>
              <a:t>  This is the </a:t>
            </a:r>
            <a:r>
              <a:rPr lang="en-US" sz="2800"/>
              <a:t>least viable </a:t>
            </a:r>
            <a:r>
              <a:rPr lang="en-US" sz="2800" dirty="0"/>
              <a:t>option as adjacent property owner’s participation is required. </a:t>
            </a:r>
          </a:p>
          <a:p>
            <a:endParaRPr lang="en-US" dirty="0"/>
          </a:p>
        </p:txBody>
      </p:sp>
    </p:spTree>
    <p:extLst>
      <p:ext uri="{BB962C8B-B14F-4D97-AF65-F5344CB8AC3E}">
        <p14:creationId xmlns:p14="http://schemas.microsoft.com/office/powerpoint/2010/main" val="316835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CEE369-6B0E-41B9-9DB2-7F92924F17F7}"/>
              </a:ext>
            </a:extLst>
          </p:cNvPr>
          <p:cNvPicPr>
            <a:picLocks noChangeAspect="1"/>
          </p:cNvPicPr>
          <p:nvPr/>
        </p:nvPicPr>
        <p:blipFill>
          <a:blip r:embed="rId2"/>
          <a:stretch>
            <a:fillRect/>
          </a:stretch>
        </p:blipFill>
        <p:spPr>
          <a:xfrm>
            <a:off x="988290" y="120073"/>
            <a:ext cx="9956799" cy="6668655"/>
          </a:xfrm>
          <a:prstGeom prst="rect">
            <a:avLst/>
          </a:prstGeom>
        </p:spPr>
      </p:pic>
      <p:sp>
        <p:nvSpPr>
          <p:cNvPr id="3" name="Equals 2">
            <a:extLst>
              <a:ext uri="{FF2B5EF4-FFF2-40B4-BE49-F238E27FC236}">
                <a16:creationId xmlns:a16="http://schemas.microsoft.com/office/drawing/2014/main" id="{79DC3CF8-A89D-405C-BBBD-0B9FB6AA7609}"/>
              </a:ext>
            </a:extLst>
          </p:cNvPr>
          <p:cNvSpPr/>
          <p:nvPr/>
        </p:nvSpPr>
        <p:spPr>
          <a:xfrm rot="5151210">
            <a:off x="3033058" y="3003142"/>
            <a:ext cx="8079266" cy="452581"/>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5" name="Straight Connector 4">
            <a:extLst>
              <a:ext uri="{FF2B5EF4-FFF2-40B4-BE49-F238E27FC236}">
                <a16:creationId xmlns:a16="http://schemas.microsoft.com/office/drawing/2014/main" id="{0493CCCA-006F-4543-B5F6-0E1918FAD280}"/>
              </a:ext>
            </a:extLst>
          </p:cNvPr>
          <p:cNvCxnSpPr>
            <a:cxnSpLocks/>
          </p:cNvCxnSpPr>
          <p:nvPr/>
        </p:nvCxnSpPr>
        <p:spPr>
          <a:xfrm>
            <a:off x="5301672" y="2863672"/>
            <a:ext cx="91440" cy="731520"/>
          </a:xfrm>
          <a:prstGeom prst="line">
            <a:avLst/>
          </a:prstGeom>
          <a:ln w="50800" cap="flat" cmpd="sng" algn="ctr">
            <a:solidFill>
              <a:srgbClr val="FFFF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83618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178</TotalTime>
  <Words>548</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Tw Cen MT</vt:lpstr>
      <vt:lpstr>Tw Cen MT Condensed</vt:lpstr>
      <vt:lpstr>Wingdings</vt:lpstr>
      <vt:lpstr>Wingdings 3</vt:lpstr>
      <vt:lpstr>Integral</vt:lpstr>
      <vt:lpstr>NW North street</vt:lpstr>
      <vt:lpstr>History of   NW North   Street </vt:lpstr>
      <vt:lpstr>The existing ROW width is 45’ due to the previous vacation approval.  The current proposal to vacate the northern 15’ of NW North Street that abuts the petitioner’s property would further reduce the ROW width to 30’.</vt:lpstr>
      <vt:lpstr>Option 1:  Grant the request as written</vt:lpstr>
      <vt:lpstr>PowerPoint Presentation</vt:lpstr>
      <vt:lpstr>Option 2:  Grant the request and create                       no parking zones on both sides</vt:lpstr>
      <vt:lpstr>PowerPoint Presentation</vt:lpstr>
      <vt:lpstr>Option 3:  Vacate the entire width of 45’ </vt:lpstr>
      <vt:lpstr>PowerPoint Presentation</vt:lpstr>
      <vt:lpstr>Option 4:  Deny the request</vt:lpstr>
      <vt:lpstr>PowerPoint Presentation</vt:lpstr>
      <vt:lpstr>Option 5:  Deny the request and create                     no parking zone   This option would grant privileges and impose hinderances on both adjacent property owner’s.</vt:lpstr>
      <vt:lpstr>Staff recommends approval of Option #5</vt:lpstr>
      <vt:lpstr>NW North street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 North street</dc:title>
  <dc:creator>Hillary Hoke</dc:creator>
  <cp:lastModifiedBy>Hillary Hoke</cp:lastModifiedBy>
  <cp:revision>18</cp:revision>
  <dcterms:created xsi:type="dcterms:W3CDTF">2019-07-16T21:53:38Z</dcterms:created>
  <dcterms:modified xsi:type="dcterms:W3CDTF">2019-07-22T23:05:27Z</dcterms:modified>
</cp:coreProperties>
</file>