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handoutMasterIdLst>
    <p:handoutMasterId r:id="rId15"/>
  </p:handoutMasterIdLst>
  <p:sldIdLst>
    <p:sldId id="304" r:id="rId2"/>
    <p:sldId id="303" r:id="rId3"/>
    <p:sldId id="330" r:id="rId4"/>
    <p:sldId id="331" r:id="rId5"/>
    <p:sldId id="313" r:id="rId6"/>
    <p:sldId id="326" r:id="rId7"/>
    <p:sldId id="315" r:id="rId8"/>
    <p:sldId id="318" r:id="rId9"/>
    <p:sldId id="327" r:id="rId10"/>
    <p:sldId id="322" r:id="rId11"/>
    <p:sldId id="323" r:id="rId12"/>
    <p:sldId id="321"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un Saul" initials="CS" lastIdx="0" clrIdx="0">
    <p:extLst>
      <p:ext uri="{19B8F6BF-5375-455C-9EA6-DF929625EA0E}">
        <p15:presenceInfo xmlns:p15="http://schemas.microsoft.com/office/powerpoint/2012/main" userId="S-1-5-21-1390067357-1580436667-682003330-8129" providerId="AD"/>
      </p:ext>
    </p:extLst>
  </p:cmAuthor>
  <p:cmAuthor id="2" name="chun" initials="c" lastIdx="1" clrIdx="1">
    <p:extLst>
      <p:ext uri="{19B8F6BF-5375-455C-9EA6-DF929625EA0E}">
        <p15:presenceInfo xmlns:p15="http://schemas.microsoft.com/office/powerpoint/2012/main" userId="chu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20" d="100"/>
          <a:sy n="120" d="100"/>
        </p:scale>
        <p:origin x="1380" y="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BC644E6-D0CB-4EFB-AC3C-4E56C880E1C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EDB6E521-86BB-4101-A972-8ADD41D08703}"/>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4DE711E-9D4D-4751-AF4B-F553404862E1}" type="datetimeFigureOut">
              <a:rPr lang="en-US" smtClean="0"/>
              <a:t>7/22/2019</a:t>
            </a:fld>
            <a:endParaRPr lang="en-US" dirty="0"/>
          </a:p>
        </p:txBody>
      </p:sp>
      <p:sp>
        <p:nvSpPr>
          <p:cNvPr id="4" name="Footer Placeholder 3">
            <a:extLst>
              <a:ext uri="{FF2B5EF4-FFF2-40B4-BE49-F238E27FC236}">
                <a16:creationId xmlns:a16="http://schemas.microsoft.com/office/drawing/2014/main" id="{430D697E-74CC-4D0E-8023-03D649F11430}"/>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5BDC0B07-3279-40E4-A649-59AB1FAB8CDE}"/>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757DFDEE-3359-4D0B-BF58-BA4410FCD46D}" type="slidenum">
              <a:rPr lang="en-US" smtClean="0"/>
              <a:t>‹#›</a:t>
            </a:fld>
            <a:endParaRPr lang="en-US" dirty="0"/>
          </a:p>
        </p:txBody>
      </p:sp>
    </p:spTree>
    <p:extLst>
      <p:ext uri="{BB962C8B-B14F-4D97-AF65-F5344CB8AC3E}">
        <p14:creationId xmlns:p14="http://schemas.microsoft.com/office/powerpoint/2010/main" val="35495522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1BD4573-58E7-4156-A133-2731F5F8D1A6}" type="datetimeFigureOut">
              <a:rPr lang="en-US" smtClean="0"/>
              <a:t>7/22/2019</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93B0CF2-7F87-4E02-A248-870047730F99}" type="slidenum">
              <a:rPr lang="en-US" smtClean="0"/>
              <a:t>‹#›</a:t>
            </a:fld>
            <a:endParaRPr lang="en-US"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10" name="Group 9"/>
          <p:cNvGrpSpPr/>
          <p:nvPr/>
        </p:nvGrpSpPr>
        <p:grpSpPr>
          <a:xfrm>
            <a:off x="0" y="6208894"/>
            <a:ext cx="9144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1800" dirty="0"/>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Straight Connector 4"/>
          <p:cNvCxnSpPr/>
          <p:nvPr userDrawn="1"/>
        </p:nvCxnSpPr>
        <p:spPr>
          <a:xfrm flipV="1">
            <a:off x="2286" y="5937956"/>
            <a:ext cx="618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2286" y="5937956"/>
            <a:ext cx="618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533400" y="1005840"/>
            <a:ext cx="7886700" cy="27432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3600" b="1">
                <a:ln>
                  <a:noFill/>
                </a:ln>
                <a:solidFill>
                  <a:schemeClr val="tx2"/>
                </a:solidFill>
                <a:effectLst/>
                <a:latin typeface="+mj-lt"/>
                <a:ea typeface="+mj-ea"/>
                <a:cs typeface="+mj-cs"/>
              </a:defRPr>
            </a:lvl1pPr>
          </a:lstStyle>
          <a:p>
            <a:r>
              <a:rPr kumimoji="0" lang="en-US" dirty="0"/>
              <a:t>Click to edit Master title style</a:t>
            </a:r>
          </a:p>
        </p:txBody>
      </p:sp>
      <p:sp>
        <p:nvSpPr>
          <p:cNvPr id="17" name="Subtitle 16"/>
          <p:cNvSpPr>
            <a:spLocks noGrp="1"/>
          </p:cNvSpPr>
          <p:nvPr>
            <p:ph type="subTitle" idx="1"/>
          </p:nvPr>
        </p:nvSpPr>
        <p:spPr>
          <a:xfrm>
            <a:off x="548640" y="4206240"/>
            <a:ext cx="7886700" cy="1097280"/>
          </a:xfrm>
        </p:spPr>
        <p:txBody>
          <a:bodyPr lIns="0" rIns="18288">
            <a:normAutofit/>
          </a:bodyPr>
          <a:lstStyle>
            <a:lvl1pPr marL="0" marR="45720" indent="0" algn="r">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Click to edit Master subtitle style</a:t>
            </a:r>
          </a:p>
        </p:txBody>
      </p:sp>
      <p:sp>
        <p:nvSpPr>
          <p:cNvPr id="30" name="Date Placeholder 29"/>
          <p:cNvSpPr>
            <a:spLocks noGrp="1"/>
          </p:cNvSpPr>
          <p:nvPr>
            <p:ph type="dt" sz="half" idx="10"/>
          </p:nvPr>
        </p:nvSpPr>
        <p:spPr/>
        <p:txBody>
          <a:bodyPr/>
          <a:lstStyle>
            <a:lvl1pPr algn="ctr">
              <a:defRPr/>
            </a:lvl1pPr>
          </a:lstStyle>
          <a:p>
            <a:r>
              <a:rPr lang="en-US"/>
              <a:t>07/22/2019</a:t>
            </a:r>
            <a:endParaRPr lang="en-US" dirty="0"/>
          </a:p>
        </p:txBody>
      </p:sp>
      <p:sp>
        <p:nvSpPr>
          <p:cNvPr id="19" name="Footer Placeholder 18"/>
          <p:cNvSpPr>
            <a:spLocks noGrp="1"/>
          </p:cNvSpPr>
          <p:nvPr>
            <p:ph type="ftr" sz="quarter" idx="11"/>
          </p:nvPr>
        </p:nvSpPr>
        <p:spPr>
          <a:xfrm>
            <a:off x="2743200" y="6356352"/>
            <a:ext cx="3352800" cy="365125"/>
          </a:xfrm>
        </p:spPr>
        <p:txBody>
          <a:bodyPr/>
          <a:lstStyle>
            <a:lvl1pPr algn="ctr">
              <a:defRPr/>
            </a:lvl1pPr>
          </a:lstStyle>
          <a:p>
            <a:r>
              <a:rPr lang="en-US" dirty="0"/>
              <a:t>City of Chehalis</a:t>
            </a:r>
          </a:p>
        </p:txBody>
      </p:sp>
      <p:sp>
        <p:nvSpPr>
          <p:cNvPr id="27" name="Slide Number Placeholder 26"/>
          <p:cNvSpPr>
            <a:spLocks noGrp="1"/>
          </p:cNvSpPr>
          <p:nvPr>
            <p:ph type="sldNum" sz="quarter" idx="12"/>
          </p:nvPr>
        </p:nvSpPr>
        <p:spPr/>
        <p:txBody>
          <a:bodyPr/>
          <a:lstStyle>
            <a:lvl1pPr algn="ctr">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05840"/>
          </a:xfrm>
        </p:spPr>
        <p:txBody>
          <a:bodyPr>
            <a:normAutofit/>
          </a:bodyPr>
          <a:lstStyle>
            <a:lvl1pPr algn="ctr">
              <a:defRPr sz="3200" b="1"/>
            </a:lvl1pPr>
          </a:lstStyle>
          <a:p>
            <a:r>
              <a:rPr kumimoji="0" lang="en-US" dirty="0"/>
              <a:t>Click to edit Master title style</a:t>
            </a:r>
          </a:p>
        </p:txBody>
      </p:sp>
      <p:sp>
        <p:nvSpPr>
          <p:cNvPr id="3" name="Content Placeholder 2"/>
          <p:cNvSpPr>
            <a:spLocks noGrp="1"/>
          </p:cNvSpPr>
          <p:nvPr>
            <p:ph idx="1" hasCustomPrompt="1"/>
          </p:nvPr>
        </p:nvSpPr>
        <p:spPr>
          <a:xfrm>
            <a:off x="457200" y="1645920"/>
            <a:ext cx="8229600" cy="4572000"/>
          </a:xfrm>
        </p:spPr>
        <p:txBody>
          <a:bodyPr/>
          <a:lstStyle>
            <a:lvl1pPr marL="274320" indent="-274320">
              <a:buFont typeface="Wingdings" panose="05000000000000000000" pitchFamily="2" charset="2"/>
              <a:buChar char="Ø"/>
              <a:defRPr sz="2000">
                <a:latin typeface="+mj-lt"/>
              </a:defRPr>
            </a:lvl1pPr>
            <a:lvl2pPr>
              <a:defRPr sz="1800">
                <a:latin typeface="+mj-lt"/>
              </a:defRPr>
            </a:lvl2pPr>
            <a:lvl3pPr marL="914400" indent="-246888">
              <a:buFont typeface="Wingdings" panose="05000000000000000000" pitchFamily="2" charset="2"/>
              <a:buChar char="§"/>
              <a:defRPr sz="1600">
                <a:latin typeface="+mj-lt"/>
              </a:defRPr>
            </a:lvl3pPr>
            <a:lvl4pPr marL="1188720" indent="-210312">
              <a:buFont typeface="Courier New" panose="02070309020205020404" pitchFamily="49" charset="0"/>
              <a:buChar char="o"/>
              <a:defRPr sz="1400">
                <a:latin typeface="+mj-lt"/>
              </a:defRPr>
            </a:lvl4pPr>
            <a:lvl5pPr marL="1463040" indent="-210312">
              <a:buFont typeface="Courier New" panose="02070309020205020404" pitchFamily="49" charset="0"/>
              <a:buChar char="o"/>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p:txBody>
      </p:sp>
      <p:sp>
        <p:nvSpPr>
          <p:cNvPr id="4" name="Date Placeholder 3"/>
          <p:cNvSpPr>
            <a:spLocks noGrp="1"/>
          </p:cNvSpPr>
          <p:nvPr>
            <p:ph type="dt" sz="half" idx="10"/>
          </p:nvPr>
        </p:nvSpPr>
        <p:spPr/>
        <p:txBody>
          <a:bodyPr/>
          <a:lstStyle>
            <a:lvl1pPr algn="ctr">
              <a:defRPr/>
            </a:lvl1pPr>
          </a:lstStyle>
          <a:p>
            <a:r>
              <a:rPr lang="en-US"/>
              <a:t>07/22/2019</a:t>
            </a:r>
            <a:endParaRPr lang="en-US" dirty="0"/>
          </a:p>
        </p:txBody>
      </p:sp>
      <p:sp>
        <p:nvSpPr>
          <p:cNvPr id="5" name="Footer Placeholder 4"/>
          <p:cNvSpPr>
            <a:spLocks noGrp="1"/>
          </p:cNvSpPr>
          <p:nvPr>
            <p:ph type="ftr" sz="quarter" idx="11"/>
          </p:nvPr>
        </p:nvSpPr>
        <p:spPr/>
        <p:txBody>
          <a:bodyPr/>
          <a:lstStyle>
            <a:lvl1pPr algn="ctr">
              <a:defRPr/>
            </a:lvl1pPr>
          </a:lstStyle>
          <a:p>
            <a:r>
              <a:rPr lang="en-US" dirty="0"/>
              <a:t>City of Chehalis</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11480" y="457200"/>
            <a:ext cx="8229600" cy="914400"/>
          </a:xfrm>
        </p:spPr>
        <p:txBody>
          <a:bodyPr lIns="45720" rIns="45720" bIns="45720">
            <a:normAutofit/>
          </a:bodyPr>
          <a:lstStyle>
            <a:lvl1pPr algn="ctr">
              <a:defRPr sz="3200" b="1"/>
            </a:lvl1pPr>
          </a:lstStyle>
          <a:p>
            <a:r>
              <a:rPr kumimoji="0" lang="en-US" dirty="0"/>
              <a:t>Click to edit Master title style</a:t>
            </a:r>
          </a:p>
        </p:txBody>
      </p:sp>
      <p:sp>
        <p:nvSpPr>
          <p:cNvPr id="3" name="Content Placeholder 2"/>
          <p:cNvSpPr>
            <a:spLocks noGrp="1"/>
          </p:cNvSpPr>
          <p:nvPr>
            <p:ph sz="half" idx="1" hasCustomPrompt="1"/>
          </p:nvPr>
        </p:nvSpPr>
        <p:spPr>
          <a:xfrm>
            <a:off x="411480" y="1645920"/>
            <a:ext cx="4023360" cy="4572000"/>
          </a:xfrm>
        </p:spPr>
        <p:txBody>
          <a:bodyPr/>
          <a:lstStyle>
            <a:lvl1pPr>
              <a:defRPr sz="2000">
                <a:latin typeface="+mj-lt"/>
              </a:defRPr>
            </a:lvl1pPr>
            <a:lvl2pPr>
              <a:defRPr sz="1600">
                <a:latin typeface="+mj-lt"/>
              </a:defRPr>
            </a:lvl2pPr>
            <a:lvl3pPr>
              <a:defRPr sz="1600">
                <a:latin typeface="+mj-lt"/>
              </a:defRPr>
            </a:lvl3pPr>
            <a:lvl4pPr>
              <a:defRPr sz="1400">
                <a:latin typeface="+mj-lt"/>
              </a:defRPr>
            </a:lvl4pPr>
            <a:lvl5pPr>
              <a:defRPr sz="1800"/>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p:txBody>
      </p:sp>
      <p:sp>
        <p:nvSpPr>
          <p:cNvPr id="4" name="Content Placeholder 3"/>
          <p:cNvSpPr>
            <a:spLocks noGrp="1"/>
          </p:cNvSpPr>
          <p:nvPr>
            <p:ph sz="half" idx="2" hasCustomPrompt="1"/>
          </p:nvPr>
        </p:nvSpPr>
        <p:spPr>
          <a:xfrm>
            <a:off x="4648200" y="1645920"/>
            <a:ext cx="4023360" cy="4572000"/>
          </a:xfrm>
        </p:spPr>
        <p:txBody>
          <a:bodyPr/>
          <a:lstStyle>
            <a:lvl1pPr>
              <a:defRPr sz="2000">
                <a:latin typeface="+mj-lt"/>
              </a:defRPr>
            </a:lvl1pPr>
            <a:lvl2pPr>
              <a:defRPr sz="1800">
                <a:latin typeface="+mj-lt"/>
              </a:defRPr>
            </a:lvl2pPr>
            <a:lvl3pPr>
              <a:defRPr sz="1600">
                <a:latin typeface="+mj-lt"/>
              </a:defRPr>
            </a:lvl3pPr>
            <a:lvl4pPr>
              <a:defRPr sz="1400">
                <a:latin typeface="+mj-lt"/>
              </a:defRPr>
            </a:lvl4pPr>
            <a:lvl5pPr>
              <a:defRPr sz="1800"/>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p:txBody>
      </p:sp>
      <p:sp>
        <p:nvSpPr>
          <p:cNvPr id="5" name="Date Placeholder 4"/>
          <p:cNvSpPr>
            <a:spLocks noGrp="1"/>
          </p:cNvSpPr>
          <p:nvPr>
            <p:ph type="dt" sz="half" idx="10"/>
          </p:nvPr>
        </p:nvSpPr>
        <p:spPr/>
        <p:txBody>
          <a:bodyPr/>
          <a:lstStyle>
            <a:lvl1pPr algn="ctr">
              <a:defRPr/>
            </a:lvl1pPr>
          </a:lstStyle>
          <a:p>
            <a:r>
              <a:rPr lang="en-US"/>
              <a:t>07/22/2019</a:t>
            </a:r>
            <a:endParaRPr lang="en-US" dirty="0"/>
          </a:p>
        </p:txBody>
      </p:sp>
      <p:sp>
        <p:nvSpPr>
          <p:cNvPr id="6" name="Footer Placeholder 5"/>
          <p:cNvSpPr>
            <a:spLocks noGrp="1"/>
          </p:cNvSpPr>
          <p:nvPr>
            <p:ph type="ftr" sz="quarter" idx="11"/>
          </p:nvPr>
        </p:nvSpPr>
        <p:spPr/>
        <p:txBody>
          <a:bodyPr/>
          <a:lstStyle>
            <a:lvl1pPr algn="ctr">
              <a:defRPr/>
            </a:lvl1pPr>
          </a:lstStyle>
          <a:p>
            <a:r>
              <a:rPr lang="en-US" dirty="0"/>
              <a:t>City of Chehalis</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38160" cy="1005840"/>
          </a:xfrm>
        </p:spPr>
        <p:txBody>
          <a:bodyPr lIns="0" anchor="b">
            <a:noAutofit/>
          </a:bodyPr>
          <a:lstStyle>
            <a:lvl1pPr algn="ctr" rtl="0">
              <a:spcBef>
                <a:spcPct val="0"/>
              </a:spcBef>
              <a:buNone/>
              <a:defRPr sz="3200" b="1">
                <a:ln>
                  <a:noFill/>
                </a:ln>
                <a:solidFill>
                  <a:schemeClr val="tx2"/>
                </a:solidFill>
                <a:effectLst/>
                <a:latin typeface="+mj-lt"/>
                <a:ea typeface="+mj-ea"/>
                <a:cs typeface="+mj-cs"/>
              </a:defRPr>
            </a:lvl1pPr>
          </a:lstStyle>
          <a:p>
            <a:r>
              <a:rPr kumimoji="0" lang="en-US" dirty="0"/>
              <a:t>Click to edit Master title style</a:t>
            </a:r>
          </a:p>
        </p:txBody>
      </p:sp>
      <p:sp>
        <p:nvSpPr>
          <p:cNvPr id="4" name="Content Placeholder 3"/>
          <p:cNvSpPr>
            <a:spLocks noGrp="1"/>
          </p:cNvSpPr>
          <p:nvPr>
            <p:ph sz="half" idx="1" hasCustomPrompt="1"/>
          </p:nvPr>
        </p:nvSpPr>
        <p:spPr>
          <a:xfrm>
            <a:off x="3383280" y="1676400"/>
            <a:ext cx="5212080" cy="4572000"/>
          </a:xfrm>
        </p:spPr>
        <p:txBody>
          <a:bodyPr tIns="0"/>
          <a:lstStyle>
            <a:lvl1pPr>
              <a:defRPr sz="2000">
                <a:latin typeface="+mj-lt"/>
              </a:defRPr>
            </a:lvl1pPr>
            <a:lvl2pPr>
              <a:defRPr sz="1800">
                <a:latin typeface="+mj-lt"/>
              </a:defRPr>
            </a:lvl2pPr>
            <a:lvl3pPr>
              <a:defRPr sz="1600">
                <a:latin typeface="+mj-lt"/>
              </a:defRPr>
            </a:lvl3pPr>
            <a:lvl4pPr>
              <a:defRPr sz="1400">
                <a:latin typeface="+mj-lt"/>
              </a:defRPr>
            </a:lvl4pPr>
            <a:lvl5pPr>
              <a:defRPr sz="1800"/>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p:txBody>
      </p:sp>
      <p:sp>
        <p:nvSpPr>
          <p:cNvPr id="3" name="Text Placeholder 2"/>
          <p:cNvSpPr>
            <a:spLocks noGrp="1"/>
          </p:cNvSpPr>
          <p:nvPr>
            <p:ph type="body" idx="2"/>
          </p:nvPr>
        </p:nvSpPr>
        <p:spPr>
          <a:xfrm>
            <a:off x="457200" y="1676400"/>
            <a:ext cx="2743200" cy="4572000"/>
          </a:xfrm>
        </p:spPr>
        <p:txBody>
          <a:bodyPr lIns="18288" rIns="18288"/>
          <a:lstStyle>
            <a:lvl1pPr marL="0" indent="0" algn="l">
              <a:buNone/>
              <a:defRPr sz="1400">
                <a:latin typeface="+mj-lt"/>
              </a:defRPr>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dirty="0"/>
              <a:t>Click to edit Master text styles</a:t>
            </a:r>
          </a:p>
        </p:txBody>
      </p:sp>
      <p:sp>
        <p:nvSpPr>
          <p:cNvPr id="5" name="Date Placeholder 4"/>
          <p:cNvSpPr>
            <a:spLocks noGrp="1"/>
          </p:cNvSpPr>
          <p:nvPr>
            <p:ph type="dt" sz="half" idx="10"/>
          </p:nvPr>
        </p:nvSpPr>
        <p:spPr>
          <a:xfrm>
            <a:off x="457200" y="6356352"/>
            <a:ext cx="1920240" cy="365125"/>
          </a:xfrm>
        </p:spPr>
        <p:txBody>
          <a:bodyPr/>
          <a:lstStyle>
            <a:lvl1pPr algn="ctr">
              <a:defRPr/>
            </a:lvl1pPr>
          </a:lstStyle>
          <a:p>
            <a:r>
              <a:rPr lang="en-US"/>
              <a:t>07/22/2019</a:t>
            </a:r>
            <a:endParaRPr lang="en-US" dirty="0"/>
          </a:p>
        </p:txBody>
      </p:sp>
      <p:sp>
        <p:nvSpPr>
          <p:cNvPr id="6" name="Footer Placeholder 5"/>
          <p:cNvSpPr>
            <a:spLocks noGrp="1"/>
          </p:cNvSpPr>
          <p:nvPr>
            <p:ph type="ftr" sz="quarter" idx="11"/>
          </p:nvPr>
        </p:nvSpPr>
        <p:spPr/>
        <p:txBody>
          <a:bodyPr/>
          <a:lstStyle>
            <a:lvl1pPr algn="ctr">
              <a:defRPr/>
            </a:lvl1pPr>
          </a:lstStyle>
          <a:p>
            <a:r>
              <a:rPr lang="en-US" dirty="0"/>
              <a:t>City of Chehalis</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1771" y="-7144"/>
            <a:ext cx="9180548"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grpSp>
        </p:grpSp>
      </p:grpSp>
      <p:sp>
        <p:nvSpPr>
          <p:cNvPr id="9" name="Title Placeholder 8"/>
          <p:cNvSpPr>
            <a:spLocks noGrp="1"/>
          </p:cNvSpPr>
          <p:nvPr>
            <p:ph type="title"/>
          </p:nvPr>
        </p:nvSpPr>
        <p:spPr>
          <a:xfrm>
            <a:off x="457200" y="704088"/>
            <a:ext cx="8229600" cy="1005840"/>
          </a:xfrm>
          <a:prstGeom prst="rect">
            <a:avLst/>
          </a:prstGeom>
        </p:spPr>
        <p:txBody>
          <a:bodyPr vert="horz" lIns="0" rIns="0" bIns="0" anchor="b">
            <a:normAutofit/>
          </a:bodyPr>
          <a:lstStyle/>
          <a:p>
            <a:r>
              <a:rPr kumimoji="0" lang="en-US" dirty="0"/>
              <a:t>Click to edit Master title style</a:t>
            </a:r>
          </a:p>
        </p:txBody>
      </p:sp>
      <p:sp>
        <p:nvSpPr>
          <p:cNvPr id="30" name="Text Placeholder 29"/>
          <p:cNvSpPr>
            <a:spLocks noGrp="1"/>
          </p:cNvSpPr>
          <p:nvPr>
            <p:ph type="body" idx="1"/>
          </p:nvPr>
        </p:nvSpPr>
        <p:spPr>
          <a:xfrm>
            <a:off x="457200" y="2013526"/>
            <a:ext cx="8229600" cy="4311073"/>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p:txBody>
      </p:sp>
      <p:sp>
        <p:nvSpPr>
          <p:cNvPr id="10" name="Date Placeholder 9"/>
          <p:cNvSpPr>
            <a:spLocks noGrp="1"/>
          </p:cNvSpPr>
          <p:nvPr>
            <p:ph type="dt" sz="half" idx="2"/>
          </p:nvPr>
        </p:nvSpPr>
        <p:spPr>
          <a:xfrm>
            <a:off x="457200" y="6356352"/>
            <a:ext cx="2133600" cy="365125"/>
          </a:xfrm>
          <a:prstGeom prst="rect">
            <a:avLst/>
          </a:prstGeom>
        </p:spPr>
        <p:txBody>
          <a:bodyPr vert="horz" lIns="0" tIns="0" rIns="0" bIns="0" anchor="b"/>
          <a:lstStyle>
            <a:lvl1pPr algn="ctr" eaLnBrk="1" latinLnBrk="0" hangingPunct="1">
              <a:defRPr kumimoji="0" sz="1100">
                <a:solidFill>
                  <a:schemeClr val="tx1"/>
                </a:solidFill>
              </a:defRPr>
            </a:lvl1pPr>
          </a:lstStyle>
          <a:p>
            <a:r>
              <a:rPr lang="en-US"/>
              <a:t>07/22/2019</a:t>
            </a:r>
            <a:endParaRPr lang="en-US" dirty="0"/>
          </a:p>
        </p:txBody>
      </p:sp>
      <p:sp>
        <p:nvSpPr>
          <p:cNvPr id="22" name="Footer Placeholder 21"/>
          <p:cNvSpPr>
            <a:spLocks noGrp="1"/>
          </p:cNvSpPr>
          <p:nvPr>
            <p:ph type="ftr" sz="quarter" idx="3"/>
          </p:nvPr>
        </p:nvSpPr>
        <p:spPr>
          <a:xfrm>
            <a:off x="2667000" y="6356352"/>
            <a:ext cx="3352800" cy="365125"/>
          </a:xfrm>
          <a:prstGeom prst="rect">
            <a:avLst/>
          </a:prstGeom>
        </p:spPr>
        <p:txBody>
          <a:bodyPr vert="horz" lIns="0" tIns="0" rIns="0" bIns="0" anchor="b"/>
          <a:lstStyle>
            <a:lvl1pPr algn="ctr" eaLnBrk="1" latinLnBrk="0" hangingPunct="1">
              <a:defRPr kumimoji="0" sz="1100">
                <a:solidFill>
                  <a:schemeClr val="tx1"/>
                </a:solidFill>
              </a:defRPr>
            </a:lvl1pPr>
          </a:lstStyle>
          <a:p>
            <a:r>
              <a:rPr lang="en-US" dirty="0"/>
              <a:t>City of Chehalis</a:t>
            </a:r>
          </a:p>
        </p:txBody>
      </p:sp>
      <p:sp>
        <p:nvSpPr>
          <p:cNvPr id="18" name="Slide Number Placeholder 17"/>
          <p:cNvSpPr>
            <a:spLocks noGrp="1"/>
          </p:cNvSpPr>
          <p:nvPr>
            <p:ph type="sldNum" sz="quarter" idx="4"/>
          </p:nvPr>
        </p:nvSpPr>
        <p:spPr>
          <a:xfrm>
            <a:off x="7924800" y="6356352"/>
            <a:ext cx="762000" cy="365125"/>
          </a:xfrm>
          <a:prstGeom prst="rect">
            <a:avLst/>
          </a:prstGeom>
        </p:spPr>
        <p:txBody>
          <a:bodyPr vert="horz" lIns="0" tIns="0" rIns="0" bIns="0" anchor="b"/>
          <a:lstStyle>
            <a:lvl1pPr algn="r" eaLnBrk="1" latinLnBrk="0" hangingPunct="1">
              <a:defRPr kumimoji="0" sz="1100">
                <a:solidFill>
                  <a:schemeClr val="tx1"/>
                </a:solidFill>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8" r:id="rId3"/>
    <p:sldLayoutId id="2147483692" r:id="rId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rtl="0" eaLnBrk="1" latinLnBrk="0" hangingPunct="1">
        <a:spcBef>
          <a:spcPct val="0"/>
        </a:spcBef>
        <a:buNone/>
        <a:defRPr kumimoji="0" sz="3600" b="1"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0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18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16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14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CAB1F-2895-49B4-AB0F-C66D8AF36141}"/>
              </a:ext>
            </a:extLst>
          </p:cNvPr>
          <p:cNvSpPr>
            <a:spLocks noGrp="1"/>
          </p:cNvSpPr>
          <p:nvPr>
            <p:ph type="ctrTitle"/>
          </p:nvPr>
        </p:nvSpPr>
        <p:spPr/>
        <p:txBody>
          <a:bodyPr/>
          <a:lstStyle/>
          <a:p>
            <a:br>
              <a:rPr lang="en-US" sz="4400" b="0" dirty="0"/>
            </a:br>
            <a:r>
              <a:rPr lang="en-US" sz="4400" b="0" dirty="0"/>
              <a:t> 2019 Second Quarter</a:t>
            </a:r>
            <a:br>
              <a:rPr lang="en-US" sz="4400" b="0" dirty="0"/>
            </a:br>
            <a:r>
              <a:rPr lang="en-US" sz="4400" b="0" dirty="0"/>
              <a:t>Financial Report </a:t>
            </a:r>
            <a:br>
              <a:rPr lang="en-US" sz="4000" b="0" dirty="0"/>
            </a:br>
            <a:r>
              <a:rPr lang="en-US" sz="2000" b="0" dirty="0"/>
              <a:t>Period Ending June 30, 2019</a:t>
            </a:r>
            <a:endParaRPr lang="en-US" sz="2000" dirty="0"/>
          </a:p>
        </p:txBody>
      </p:sp>
      <p:sp>
        <p:nvSpPr>
          <p:cNvPr id="3" name="Subtitle 2">
            <a:extLst>
              <a:ext uri="{FF2B5EF4-FFF2-40B4-BE49-F238E27FC236}">
                <a16:creationId xmlns:a16="http://schemas.microsoft.com/office/drawing/2014/main" id="{94BFA0E0-6B8B-462B-835D-57242F71A9D8}"/>
              </a:ext>
            </a:extLst>
          </p:cNvPr>
          <p:cNvSpPr>
            <a:spLocks noGrp="1"/>
          </p:cNvSpPr>
          <p:nvPr>
            <p:ph type="subTitle" idx="1"/>
          </p:nvPr>
        </p:nvSpPr>
        <p:spPr/>
        <p:txBody>
          <a:bodyPr/>
          <a:lstStyle/>
          <a:p>
            <a:r>
              <a:rPr lang="en-US" dirty="0"/>
              <a:t>Presenter: Chun Saul</a:t>
            </a:r>
          </a:p>
          <a:p>
            <a:r>
              <a:rPr lang="en-US" dirty="0"/>
              <a:t>7/22/2019</a:t>
            </a:r>
          </a:p>
          <a:p>
            <a:endParaRPr lang="en-US" dirty="0"/>
          </a:p>
        </p:txBody>
      </p:sp>
      <p:sp>
        <p:nvSpPr>
          <p:cNvPr id="4" name="Footer Placeholder 3">
            <a:extLst>
              <a:ext uri="{FF2B5EF4-FFF2-40B4-BE49-F238E27FC236}">
                <a16:creationId xmlns:a16="http://schemas.microsoft.com/office/drawing/2014/main" id="{40FC0FA5-C069-4055-8DDE-D7E3F2E72ADD}"/>
              </a:ext>
            </a:extLst>
          </p:cNvPr>
          <p:cNvSpPr>
            <a:spLocks noGrp="1"/>
          </p:cNvSpPr>
          <p:nvPr>
            <p:ph type="ftr" sz="quarter" idx="11"/>
          </p:nvPr>
        </p:nvSpPr>
        <p:spPr/>
        <p:txBody>
          <a:bodyPr/>
          <a:lstStyle/>
          <a:p>
            <a:r>
              <a:rPr lang="en-US" dirty="0"/>
              <a:t>City of Chehalis</a:t>
            </a:r>
          </a:p>
        </p:txBody>
      </p:sp>
      <p:sp>
        <p:nvSpPr>
          <p:cNvPr id="5" name="Slide Number Placeholder 4">
            <a:extLst>
              <a:ext uri="{FF2B5EF4-FFF2-40B4-BE49-F238E27FC236}">
                <a16:creationId xmlns:a16="http://schemas.microsoft.com/office/drawing/2014/main" id="{09DB1E57-FE43-452A-B8F1-E1572A59E8F8}"/>
              </a:ext>
            </a:extLst>
          </p:cNvPr>
          <p:cNvSpPr>
            <a:spLocks noGrp="1"/>
          </p:cNvSpPr>
          <p:nvPr>
            <p:ph type="sldNum" sz="quarter" idx="12"/>
          </p:nvPr>
        </p:nvSpPr>
        <p:spPr/>
        <p:txBody>
          <a:bodyPr/>
          <a:lstStyle/>
          <a:p>
            <a:fld id="{401CF334-2D5C-4859-84A6-CA7E6E43FAEB}" type="slidenum">
              <a:rPr lang="en-US" smtClean="0"/>
              <a:t>1</a:t>
            </a:fld>
            <a:endParaRPr lang="en-US" dirty="0"/>
          </a:p>
        </p:txBody>
      </p:sp>
      <p:sp>
        <p:nvSpPr>
          <p:cNvPr id="6" name="Date Placeholder 5">
            <a:extLst>
              <a:ext uri="{FF2B5EF4-FFF2-40B4-BE49-F238E27FC236}">
                <a16:creationId xmlns:a16="http://schemas.microsoft.com/office/drawing/2014/main" id="{9704FD71-E28E-4471-893F-B63021936A03}"/>
              </a:ext>
            </a:extLst>
          </p:cNvPr>
          <p:cNvSpPr>
            <a:spLocks noGrp="1"/>
          </p:cNvSpPr>
          <p:nvPr>
            <p:ph type="dt" sz="half" idx="10"/>
          </p:nvPr>
        </p:nvSpPr>
        <p:spPr/>
        <p:txBody>
          <a:bodyPr/>
          <a:lstStyle/>
          <a:p>
            <a:r>
              <a:rPr lang="en-US"/>
              <a:t>07/22/2019</a:t>
            </a:r>
            <a:endParaRPr lang="en-US" dirty="0"/>
          </a:p>
        </p:txBody>
      </p:sp>
    </p:spTree>
    <p:extLst>
      <p:ext uri="{BB962C8B-B14F-4D97-AF65-F5344CB8AC3E}">
        <p14:creationId xmlns:p14="http://schemas.microsoft.com/office/powerpoint/2010/main" val="2281223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9B294-0AD2-4549-BD3D-36A0E095F757}"/>
              </a:ext>
            </a:extLst>
          </p:cNvPr>
          <p:cNvSpPr>
            <a:spLocks noGrp="1"/>
          </p:cNvSpPr>
          <p:nvPr>
            <p:ph type="title"/>
          </p:nvPr>
        </p:nvSpPr>
        <p:spPr/>
        <p:txBody>
          <a:bodyPr/>
          <a:lstStyle/>
          <a:p>
            <a:r>
              <a:rPr lang="en-US" dirty="0"/>
              <a:t>Enterprise Funds Summary</a:t>
            </a:r>
          </a:p>
        </p:txBody>
      </p:sp>
      <p:sp>
        <p:nvSpPr>
          <p:cNvPr id="3" name="Content Placeholder 2">
            <a:extLst>
              <a:ext uri="{FF2B5EF4-FFF2-40B4-BE49-F238E27FC236}">
                <a16:creationId xmlns:a16="http://schemas.microsoft.com/office/drawing/2014/main" id="{C2B743E3-CEF6-41E4-A69E-542DB0798D38}"/>
              </a:ext>
            </a:extLst>
          </p:cNvPr>
          <p:cNvSpPr>
            <a:spLocks noGrp="1"/>
          </p:cNvSpPr>
          <p:nvPr>
            <p:ph idx="1"/>
          </p:nvPr>
        </p:nvSpPr>
        <p:spPr>
          <a:xfrm>
            <a:off x="634482" y="1645920"/>
            <a:ext cx="8052318" cy="4572000"/>
          </a:xfrm>
        </p:spPr>
        <p:txBody>
          <a:bodyPr>
            <a:normAutofit/>
          </a:bodyPr>
          <a:lstStyle/>
          <a:p>
            <a:r>
              <a:rPr lang="en-US" sz="1700" dirty="0"/>
              <a:t>Combined Utilities Funds (Wastewater, Water &amp; Stormwater)</a:t>
            </a:r>
          </a:p>
          <a:p>
            <a:pPr lvl="1"/>
            <a:r>
              <a:rPr lang="en-US" sz="1500" dirty="0"/>
              <a:t>Operating revenues received YTD is 56.6% of the 2019 annual Budget</a:t>
            </a:r>
          </a:p>
          <a:p>
            <a:pPr lvl="2"/>
            <a:r>
              <a:rPr lang="en-US" sz="1500" dirty="0"/>
              <a:t>Charges for fixed and volume: 50.4% of the annual budget</a:t>
            </a:r>
          </a:p>
          <a:p>
            <a:pPr lvl="2"/>
            <a:r>
              <a:rPr lang="en-US" sz="1500" dirty="0"/>
              <a:t>Other operating revenues (i.e. late fees &amp; interest): 96.1% of the annual budget </a:t>
            </a:r>
          </a:p>
          <a:p>
            <a:pPr lvl="1"/>
            <a:r>
              <a:rPr lang="en-US" sz="1500" dirty="0"/>
              <a:t>Operating expenditures YTD is 48.1% of the 2019 Budget</a:t>
            </a:r>
          </a:p>
          <a:p>
            <a:pPr lvl="1"/>
            <a:r>
              <a:rPr lang="en-US" sz="1500" dirty="0"/>
              <a:t>Capital expenditures YTD is 5.3% of the 2019 budget</a:t>
            </a:r>
          </a:p>
          <a:p>
            <a:pPr lvl="1"/>
            <a:r>
              <a:rPr lang="en-US" sz="1500" dirty="0"/>
              <a:t>Debt service YTD is 43.3% of the 2019 budget</a:t>
            </a:r>
          </a:p>
          <a:p>
            <a:pPr lvl="1"/>
            <a:r>
              <a:rPr lang="en-US" sz="1500" dirty="0"/>
              <a:t>Overall, total revenues exceeded total expenditures by $715,316</a:t>
            </a:r>
          </a:p>
          <a:p>
            <a:r>
              <a:rPr lang="en-US" sz="1700" dirty="0"/>
              <a:t>Airport Fund</a:t>
            </a:r>
          </a:p>
          <a:p>
            <a:pPr lvl="1"/>
            <a:r>
              <a:rPr lang="en-US" sz="1500" dirty="0"/>
              <a:t>Operating revenues received YTD is 53.8% of the 2019 budget</a:t>
            </a:r>
          </a:p>
          <a:p>
            <a:pPr lvl="2"/>
            <a:r>
              <a:rPr lang="en-US" sz="1500" dirty="0"/>
              <a:t>Fuel sales 60.5% ; Rents &amp; Leases 49.8%</a:t>
            </a:r>
          </a:p>
          <a:p>
            <a:pPr lvl="1"/>
            <a:r>
              <a:rPr lang="en-US" sz="1500" dirty="0"/>
              <a:t>Operating expenditures YTD is 48.8% of the 2019 budget</a:t>
            </a:r>
          </a:p>
          <a:p>
            <a:pPr lvl="1"/>
            <a:r>
              <a:rPr lang="en-US" sz="1500" dirty="0"/>
              <a:t>Capital expenditures YTD is 1.8% of the 2019 budget</a:t>
            </a:r>
          </a:p>
          <a:p>
            <a:pPr lvl="2"/>
            <a:r>
              <a:rPr lang="en-US" sz="1500" dirty="0"/>
              <a:t>Taxiway Realignment project ($2.8Mil)expected to start in July</a:t>
            </a:r>
          </a:p>
          <a:p>
            <a:pPr lvl="1"/>
            <a:r>
              <a:rPr lang="en-US" sz="1500" dirty="0"/>
              <a:t>Overall, YTD total revenues exceeded total expenditures by $332,905</a:t>
            </a:r>
          </a:p>
          <a:p>
            <a:endParaRPr lang="en-US" dirty="0"/>
          </a:p>
          <a:p>
            <a:endParaRPr lang="en-US" dirty="0"/>
          </a:p>
        </p:txBody>
      </p:sp>
      <p:sp>
        <p:nvSpPr>
          <p:cNvPr id="4" name="Footer Placeholder 3">
            <a:extLst>
              <a:ext uri="{FF2B5EF4-FFF2-40B4-BE49-F238E27FC236}">
                <a16:creationId xmlns:a16="http://schemas.microsoft.com/office/drawing/2014/main" id="{76AEC095-CF5A-4FBE-BD00-3A4CE09AC99E}"/>
              </a:ext>
            </a:extLst>
          </p:cNvPr>
          <p:cNvSpPr>
            <a:spLocks noGrp="1"/>
          </p:cNvSpPr>
          <p:nvPr>
            <p:ph type="ftr" sz="quarter" idx="11"/>
          </p:nvPr>
        </p:nvSpPr>
        <p:spPr/>
        <p:txBody>
          <a:bodyPr/>
          <a:lstStyle/>
          <a:p>
            <a:r>
              <a:rPr lang="en-US" dirty="0"/>
              <a:t>City of Chehalis</a:t>
            </a:r>
          </a:p>
        </p:txBody>
      </p:sp>
      <p:sp>
        <p:nvSpPr>
          <p:cNvPr id="5" name="Slide Number Placeholder 4">
            <a:extLst>
              <a:ext uri="{FF2B5EF4-FFF2-40B4-BE49-F238E27FC236}">
                <a16:creationId xmlns:a16="http://schemas.microsoft.com/office/drawing/2014/main" id="{4DF4DF9E-3771-44ED-A52E-FD569A83C480}"/>
              </a:ext>
            </a:extLst>
          </p:cNvPr>
          <p:cNvSpPr>
            <a:spLocks noGrp="1"/>
          </p:cNvSpPr>
          <p:nvPr>
            <p:ph type="sldNum" sz="quarter" idx="12"/>
          </p:nvPr>
        </p:nvSpPr>
        <p:spPr/>
        <p:txBody>
          <a:bodyPr/>
          <a:lstStyle/>
          <a:p>
            <a:fld id="{401CF334-2D5C-4859-84A6-CA7E6E43FAEB}" type="slidenum">
              <a:rPr lang="en-US" smtClean="0"/>
              <a:t>10</a:t>
            </a:fld>
            <a:endParaRPr lang="en-US" dirty="0"/>
          </a:p>
        </p:txBody>
      </p:sp>
      <p:sp>
        <p:nvSpPr>
          <p:cNvPr id="6" name="Date Placeholder 5">
            <a:extLst>
              <a:ext uri="{FF2B5EF4-FFF2-40B4-BE49-F238E27FC236}">
                <a16:creationId xmlns:a16="http://schemas.microsoft.com/office/drawing/2014/main" id="{28DD82F3-EECB-43C4-8485-26C1FD3437DC}"/>
              </a:ext>
            </a:extLst>
          </p:cNvPr>
          <p:cNvSpPr>
            <a:spLocks noGrp="1"/>
          </p:cNvSpPr>
          <p:nvPr>
            <p:ph type="dt" sz="half" idx="10"/>
          </p:nvPr>
        </p:nvSpPr>
        <p:spPr/>
        <p:txBody>
          <a:bodyPr/>
          <a:lstStyle/>
          <a:p>
            <a:r>
              <a:rPr lang="en-US"/>
              <a:t>07/22/2019</a:t>
            </a:r>
            <a:endParaRPr lang="en-US" dirty="0"/>
          </a:p>
        </p:txBody>
      </p:sp>
    </p:spTree>
    <p:extLst>
      <p:ext uri="{BB962C8B-B14F-4D97-AF65-F5344CB8AC3E}">
        <p14:creationId xmlns:p14="http://schemas.microsoft.com/office/powerpoint/2010/main" val="560489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B1CE3-24E2-4B6D-AC7F-B46FDFBF22C9}"/>
              </a:ext>
            </a:extLst>
          </p:cNvPr>
          <p:cNvSpPr>
            <a:spLocks noGrp="1"/>
          </p:cNvSpPr>
          <p:nvPr>
            <p:ph type="title"/>
          </p:nvPr>
        </p:nvSpPr>
        <p:spPr/>
        <p:txBody>
          <a:bodyPr/>
          <a:lstStyle/>
          <a:p>
            <a:r>
              <a:rPr lang="en-US" dirty="0"/>
              <a:t>Treasure's Report</a:t>
            </a:r>
          </a:p>
        </p:txBody>
      </p:sp>
      <p:sp>
        <p:nvSpPr>
          <p:cNvPr id="3" name="Content Placeholder 2">
            <a:extLst>
              <a:ext uri="{FF2B5EF4-FFF2-40B4-BE49-F238E27FC236}">
                <a16:creationId xmlns:a16="http://schemas.microsoft.com/office/drawing/2014/main" id="{7610A134-5F69-457B-BC21-5E27D745F813}"/>
              </a:ext>
            </a:extLst>
          </p:cNvPr>
          <p:cNvSpPr>
            <a:spLocks noGrp="1"/>
          </p:cNvSpPr>
          <p:nvPr>
            <p:ph idx="1"/>
          </p:nvPr>
        </p:nvSpPr>
        <p:spPr/>
        <p:txBody>
          <a:bodyPr>
            <a:normAutofit fontScale="92500" lnSpcReduction="20000"/>
          </a:bodyPr>
          <a:lstStyle/>
          <a:p>
            <a:r>
              <a:rPr lang="en-US" dirty="0"/>
              <a:t>The City’s total cash, deposits &amp; Investments as of June 30, 2019 is $22,887,839,</a:t>
            </a:r>
          </a:p>
          <a:p>
            <a:pPr lvl="1"/>
            <a:r>
              <a:rPr lang="en-US" sz="1400" b="1" dirty="0">
                <a:solidFill>
                  <a:srgbClr val="0070C0"/>
                </a:solidFill>
              </a:rPr>
              <a:t>Other than the General Fund, all other funds are restricted funds which accounts for specific revenues or resources that are legally restricted or designated to finance particular activities the city (i.e., utilities, airport, TBD, etc.)</a:t>
            </a:r>
          </a:p>
          <a:p>
            <a:r>
              <a:rPr lang="en-US" dirty="0"/>
              <a:t>Summary totals by funds:</a:t>
            </a:r>
          </a:p>
          <a:p>
            <a:endParaRPr lang="en-US" dirty="0"/>
          </a:p>
          <a:p>
            <a:endParaRPr lang="en-US" dirty="0"/>
          </a:p>
          <a:p>
            <a:endParaRPr lang="en-US" dirty="0"/>
          </a:p>
          <a:p>
            <a:endParaRPr lang="en-US" dirty="0"/>
          </a:p>
          <a:p>
            <a:endParaRPr lang="en-US" dirty="0"/>
          </a:p>
          <a:p>
            <a:endParaRPr lang="en-US" dirty="0"/>
          </a:p>
          <a:p>
            <a:r>
              <a:rPr lang="en-US" dirty="0"/>
              <a:t>About 82.7% or $18,922,462 of the total was invested and earned interests. ($16.4 Mil in LGIP, $2.4Mil in US Govt Agency Bonds)</a:t>
            </a:r>
          </a:p>
          <a:p>
            <a:r>
              <a:rPr lang="en-US" dirty="0"/>
              <a:t>YTD Investment interest earned through June 2019 is $211,050.</a:t>
            </a:r>
          </a:p>
          <a:p>
            <a:r>
              <a:rPr lang="en-US" dirty="0"/>
              <a:t>The average annual net earnings rate for Local Government Investment Pool (LGIP)for the 1</a:t>
            </a:r>
            <a:r>
              <a:rPr lang="en-US" baseline="30000" dirty="0"/>
              <a:t>st</a:t>
            </a:r>
            <a:r>
              <a:rPr lang="en-US" dirty="0"/>
              <a:t> quarter was 2.5192%.</a:t>
            </a:r>
          </a:p>
          <a:p>
            <a:endParaRPr lang="en-US" dirty="0">
              <a:solidFill>
                <a:srgbClr val="0070C0"/>
              </a:solidFill>
            </a:endParaRPr>
          </a:p>
          <a:p>
            <a:endParaRPr lang="en-US" dirty="0">
              <a:solidFill>
                <a:srgbClr val="0070C0"/>
              </a:solidFill>
            </a:endParaRPr>
          </a:p>
          <a:p>
            <a:endParaRPr lang="en-US" dirty="0">
              <a:solidFill>
                <a:srgbClr val="0070C0"/>
              </a:solidFill>
            </a:endParaRPr>
          </a:p>
          <a:p>
            <a:endParaRPr lang="en-US" dirty="0"/>
          </a:p>
          <a:p>
            <a:pPr marL="0" indent="0">
              <a:buNone/>
            </a:pPr>
            <a:endParaRPr lang="en-US" dirty="0"/>
          </a:p>
        </p:txBody>
      </p:sp>
      <p:sp>
        <p:nvSpPr>
          <p:cNvPr id="4" name="Footer Placeholder 3">
            <a:extLst>
              <a:ext uri="{FF2B5EF4-FFF2-40B4-BE49-F238E27FC236}">
                <a16:creationId xmlns:a16="http://schemas.microsoft.com/office/drawing/2014/main" id="{D5D8A610-966D-4828-BB5D-A87F175E8027}"/>
              </a:ext>
            </a:extLst>
          </p:cNvPr>
          <p:cNvSpPr>
            <a:spLocks noGrp="1"/>
          </p:cNvSpPr>
          <p:nvPr>
            <p:ph type="ftr" sz="quarter" idx="11"/>
          </p:nvPr>
        </p:nvSpPr>
        <p:spPr/>
        <p:txBody>
          <a:bodyPr/>
          <a:lstStyle/>
          <a:p>
            <a:r>
              <a:rPr lang="en-US" dirty="0"/>
              <a:t>City of Chehalis</a:t>
            </a:r>
          </a:p>
        </p:txBody>
      </p:sp>
      <p:sp>
        <p:nvSpPr>
          <p:cNvPr id="5" name="Slide Number Placeholder 4">
            <a:extLst>
              <a:ext uri="{FF2B5EF4-FFF2-40B4-BE49-F238E27FC236}">
                <a16:creationId xmlns:a16="http://schemas.microsoft.com/office/drawing/2014/main" id="{866CDD2F-1816-4277-8B31-4FAD9928372A}"/>
              </a:ext>
            </a:extLst>
          </p:cNvPr>
          <p:cNvSpPr>
            <a:spLocks noGrp="1"/>
          </p:cNvSpPr>
          <p:nvPr>
            <p:ph type="sldNum" sz="quarter" idx="12"/>
          </p:nvPr>
        </p:nvSpPr>
        <p:spPr/>
        <p:txBody>
          <a:bodyPr/>
          <a:lstStyle/>
          <a:p>
            <a:fld id="{401CF334-2D5C-4859-84A6-CA7E6E43FAEB}" type="slidenum">
              <a:rPr lang="en-US" smtClean="0"/>
              <a:t>11</a:t>
            </a:fld>
            <a:endParaRPr lang="en-US" dirty="0"/>
          </a:p>
        </p:txBody>
      </p:sp>
      <p:sp>
        <p:nvSpPr>
          <p:cNvPr id="6" name="Date Placeholder 5">
            <a:extLst>
              <a:ext uri="{FF2B5EF4-FFF2-40B4-BE49-F238E27FC236}">
                <a16:creationId xmlns:a16="http://schemas.microsoft.com/office/drawing/2014/main" id="{DCA0BAE9-77C5-4DD3-A6AC-306A1959E33A}"/>
              </a:ext>
            </a:extLst>
          </p:cNvPr>
          <p:cNvSpPr>
            <a:spLocks noGrp="1"/>
          </p:cNvSpPr>
          <p:nvPr>
            <p:ph type="dt" sz="half" idx="10"/>
          </p:nvPr>
        </p:nvSpPr>
        <p:spPr/>
        <p:txBody>
          <a:bodyPr/>
          <a:lstStyle/>
          <a:p>
            <a:r>
              <a:rPr lang="en-US"/>
              <a:t>07/22/2019</a:t>
            </a:r>
            <a:endParaRPr lang="en-US" dirty="0"/>
          </a:p>
        </p:txBody>
      </p:sp>
      <p:pic>
        <p:nvPicPr>
          <p:cNvPr id="8" name="Picture 7">
            <a:extLst>
              <a:ext uri="{FF2B5EF4-FFF2-40B4-BE49-F238E27FC236}">
                <a16:creationId xmlns:a16="http://schemas.microsoft.com/office/drawing/2014/main" id="{E206CC2A-1A2E-479F-9191-3ECBAC2EE3B6}"/>
              </a:ext>
            </a:extLst>
          </p:cNvPr>
          <p:cNvPicPr>
            <a:picLocks noChangeAspect="1"/>
          </p:cNvPicPr>
          <p:nvPr/>
        </p:nvPicPr>
        <p:blipFill>
          <a:blip r:embed="rId2"/>
          <a:stretch>
            <a:fillRect/>
          </a:stretch>
        </p:blipFill>
        <p:spPr>
          <a:xfrm>
            <a:off x="1675660" y="3040418"/>
            <a:ext cx="5029200" cy="1505134"/>
          </a:xfrm>
          <a:prstGeom prst="rect">
            <a:avLst/>
          </a:prstGeom>
        </p:spPr>
      </p:pic>
    </p:spTree>
    <p:extLst>
      <p:ext uri="{BB962C8B-B14F-4D97-AF65-F5344CB8AC3E}">
        <p14:creationId xmlns:p14="http://schemas.microsoft.com/office/powerpoint/2010/main" val="1894436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F2D2E-3E8A-495E-8FDA-C76026145C08}"/>
              </a:ext>
            </a:extLst>
          </p:cNvPr>
          <p:cNvSpPr>
            <a:spLocks noGrp="1"/>
          </p:cNvSpPr>
          <p:nvPr>
            <p:ph type="title"/>
          </p:nvPr>
        </p:nvSpPr>
        <p:spPr/>
        <p:txBody>
          <a:bodyPr/>
          <a:lstStyle/>
          <a:p>
            <a:r>
              <a:rPr lang="en-US" dirty="0"/>
              <a:t>Closing</a:t>
            </a:r>
          </a:p>
        </p:txBody>
      </p:sp>
      <p:sp>
        <p:nvSpPr>
          <p:cNvPr id="3" name="Content Placeholder 2">
            <a:extLst>
              <a:ext uri="{FF2B5EF4-FFF2-40B4-BE49-F238E27FC236}">
                <a16:creationId xmlns:a16="http://schemas.microsoft.com/office/drawing/2014/main" id="{09028291-124A-4D49-8FBA-C28DE5D9C361}"/>
              </a:ext>
            </a:extLst>
          </p:cNvPr>
          <p:cNvSpPr>
            <a:spLocks noGrp="1"/>
          </p:cNvSpPr>
          <p:nvPr>
            <p:ph idx="1"/>
          </p:nvPr>
        </p:nvSpPr>
        <p:spPr/>
        <p:txBody>
          <a:bodyPr/>
          <a:lstStyle/>
          <a:p>
            <a:r>
              <a:rPr lang="en-US" dirty="0"/>
              <a:t>Questions?</a:t>
            </a:r>
          </a:p>
          <a:p>
            <a:r>
              <a:rPr lang="en-US" dirty="0"/>
              <a:t>Thank you!</a:t>
            </a:r>
          </a:p>
        </p:txBody>
      </p:sp>
      <p:sp>
        <p:nvSpPr>
          <p:cNvPr id="4" name="Footer Placeholder 3">
            <a:extLst>
              <a:ext uri="{FF2B5EF4-FFF2-40B4-BE49-F238E27FC236}">
                <a16:creationId xmlns:a16="http://schemas.microsoft.com/office/drawing/2014/main" id="{4ABAE320-CC2B-4638-A38D-9AFBEAC77359}"/>
              </a:ext>
            </a:extLst>
          </p:cNvPr>
          <p:cNvSpPr>
            <a:spLocks noGrp="1"/>
          </p:cNvSpPr>
          <p:nvPr>
            <p:ph type="ftr" sz="quarter" idx="11"/>
          </p:nvPr>
        </p:nvSpPr>
        <p:spPr/>
        <p:txBody>
          <a:bodyPr/>
          <a:lstStyle/>
          <a:p>
            <a:r>
              <a:rPr lang="en-US" dirty="0"/>
              <a:t>City of Chehalis</a:t>
            </a:r>
          </a:p>
        </p:txBody>
      </p:sp>
      <p:sp>
        <p:nvSpPr>
          <p:cNvPr id="5" name="Slide Number Placeholder 4">
            <a:extLst>
              <a:ext uri="{FF2B5EF4-FFF2-40B4-BE49-F238E27FC236}">
                <a16:creationId xmlns:a16="http://schemas.microsoft.com/office/drawing/2014/main" id="{18E618E6-A992-460A-B175-B9D696013E98}"/>
              </a:ext>
            </a:extLst>
          </p:cNvPr>
          <p:cNvSpPr>
            <a:spLocks noGrp="1"/>
          </p:cNvSpPr>
          <p:nvPr>
            <p:ph type="sldNum" sz="quarter" idx="12"/>
          </p:nvPr>
        </p:nvSpPr>
        <p:spPr/>
        <p:txBody>
          <a:bodyPr/>
          <a:lstStyle/>
          <a:p>
            <a:fld id="{401CF334-2D5C-4859-84A6-CA7E6E43FAEB}" type="slidenum">
              <a:rPr lang="en-US" smtClean="0"/>
              <a:t>12</a:t>
            </a:fld>
            <a:endParaRPr lang="en-US" dirty="0"/>
          </a:p>
        </p:txBody>
      </p:sp>
      <p:sp>
        <p:nvSpPr>
          <p:cNvPr id="6" name="Date Placeholder 5">
            <a:extLst>
              <a:ext uri="{FF2B5EF4-FFF2-40B4-BE49-F238E27FC236}">
                <a16:creationId xmlns:a16="http://schemas.microsoft.com/office/drawing/2014/main" id="{98BA7E16-C5AE-49A6-A5BC-9EFD3BC31114}"/>
              </a:ext>
            </a:extLst>
          </p:cNvPr>
          <p:cNvSpPr>
            <a:spLocks noGrp="1"/>
          </p:cNvSpPr>
          <p:nvPr>
            <p:ph type="dt" sz="half" idx="10"/>
          </p:nvPr>
        </p:nvSpPr>
        <p:spPr/>
        <p:txBody>
          <a:bodyPr/>
          <a:lstStyle/>
          <a:p>
            <a:r>
              <a:rPr lang="en-US"/>
              <a:t>07/22/2019</a:t>
            </a:r>
            <a:endParaRPr lang="en-US" dirty="0"/>
          </a:p>
        </p:txBody>
      </p:sp>
    </p:spTree>
    <p:extLst>
      <p:ext uri="{BB962C8B-B14F-4D97-AF65-F5344CB8AC3E}">
        <p14:creationId xmlns:p14="http://schemas.microsoft.com/office/powerpoint/2010/main" val="716385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6B398-3F0D-4B61-8534-3AE7CE60C679}"/>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B729E362-8D9D-49BE-9F7F-E551A50C2716}"/>
              </a:ext>
            </a:extLst>
          </p:cNvPr>
          <p:cNvSpPr>
            <a:spLocks noGrp="1"/>
          </p:cNvSpPr>
          <p:nvPr>
            <p:ph idx="1"/>
          </p:nvPr>
        </p:nvSpPr>
        <p:spPr>
          <a:xfrm>
            <a:off x="849086" y="1707502"/>
            <a:ext cx="7837714" cy="4510418"/>
          </a:xfrm>
        </p:spPr>
        <p:txBody>
          <a:bodyPr>
            <a:normAutofit/>
          </a:bodyPr>
          <a:lstStyle/>
          <a:p>
            <a:r>
              <a:rPr lang="en-US" sz="1600" dirty="0"/>
              <a:t>2019 Second Quarter (January through June) Operating Results</a:t>
            </a:r>
          </a:p>
          <a:p>
            <a:r>
              <a:rPr lang="en-US" sz="1600" dirty="0"/>
              <a:t>Budget to Actual Comparison – Target 50% (6/12 months)</a:t>
            </a:r>
          </a:p>
          <a:p>
            <a:r>
              <a:rPr lang="en-US" sz="1600" dirty="0"/>
              <a:t>City-wide Total for All Funds Combined Overview</a:t>
            </a:r>
          </a:p>
          <a:p>
            <a:r>
              <a:rPr lang="en-US" sz="1600" dirty="0"/>
              <a:t>General Fund Overview</a:t>
            </a:r>
          </a:p>
          <a:p>
            <a:pPr lvl="1">
              <a:buFont typeface="Arial" panose="020B0604020202020204" pitchFamily="34" charset="0"/>
              <a:buChar char="•"/>
            </a:pPr>
            <a:r>
              <a:rPr lang="en-US" sz="1600" dirty="0"/>
              <a:t>Revenues, Expenditures &amp; Fund Balance Summary</a:t>
            </a:r>
          </a:p>
          <a:p>
            <a:pPr lvl="1">
              <a:buFont typeface="Arial" panose="020B0604020202020204" pitchFamily="34" charset="0"/>
              <a:buChar char="•"/>
            </a:pPr>
            <a:r>
              <a:rPr lang="en-US" sz="1600" dirty="0"/>
              <a:t>Revenues by Source – Budget to Actual and Trend</a:t>
            </a:r>
          </a:p>
          <a:p>
            <a:pPr lvl="1">
              <a:buFont typeface="Arial" panose="020B0604020202020204" pitchFamily="34" charset="0"/>
              <a:buChar char="•"/>
            </a:pPr>
            <a:r>
              <a:rPr lang="en-US" sz="1600" dirty="0"/>
              <a:t>Expenditures by Department – Budget to Actual</a:t>
            </a:r>
          </a:p>
          <a:p>
            <a:r>
              <a:rPr lang="en-US" sz="1600" dirty="0"/>
              <a:t>Enterprise Funds Overview</a:t>
            </a:r>
          </a:p>
          <a:p>
            <a:pPr lvl="1">
              <a:buFont typeface="Arial" panose="020B0604020202020204" pitchFamily="34" charset="0"/>
              <a:buChar char="•"/>
            </a:pPr>
            <a:r>
              <a:rPr lang="en-US" sz="1600" dirty="0"/>
              <a:t>Combined Utilities Funds (Wastewater, Water, Storm Water) </a:t>
            </a:r>
          </a:p>
          <a:p>
            <a:pPr lvl="1">
              <a:buFont typeface="Arial" panose="020B0604020202020204" pitchFamily="34" charset="0"/>
              <a:buChar char="•"/>
            </a:pPr>
            <a:r>
              <a:rPr lang="en-US" sz="1600" dirty="0"/>
              <a:t>Airport Fund</a:t>
            </a:r>
          </a:p>
          <a:p>
            <a:pPr marL="370332" indent="-342900"/>
            <a:r>
              <a:rPr lang="en-US" sz="1600" dirty="0"/>
              <a:t>Treasurer’s Report </a:t>
            </a:r>
          </a:p>
          <a:p>
            <a:pPr lvl="1">
              <a:buFont typeface="Arial" panose="020B0604020202020204" pitchFamily="34" charset="0"/>
              <a:buChar char="•"/>
            </a:pPr>
            <a:r>
              <a:rPr lang="en-US" sz="1600" dirty="0"/>
              <a:t>Cash, Deposits &amp; Investments as of 6/30/2019</a:t>
            </a:r>
          </a:p>
        </p:txBody>
      </p:sp>
      <p:sp>
        <p:nvSpPr>
          <p:cNvPr id="4" name="Footer Placeholder 3">
            <a:extLst>
              <a:ext uri="{FF2B5EF4-FFF2-40B4-BE49-F238E27FC236}">
                <a16:creationId xmlns:a16="http://schemas.microsoft.com/office/drawing/2014/main" id="{148E7590-03EC-4CC4-AAED-8CA7421DF3FD}"/>
              </a:ext>
            </a:extLst>
          </p:cNvPr>
          <p:cNvSpPr>
            <a:spLocks noGrp="1"/>
          </p:cNvSpPr>
          <p:nvPr>
            <p:ph type="ftr" sz="quarter" idx="11"/>
          </p:nvPr>
        </p:nvSpPr>
        <p:spPr/>
        <p:txBody>
          <a:bodyPr/>
          <a:lstStyle/>
          <a:p>
            <a:r>
              <a:rPr lang="en-US" dirty="0"/>
              <a:t>City of Chehalis</a:t>
            </a:r>
          </a:p>
        </p:txBody>
      </p:sp>
      <p:sp>
        <p:nvSpPr>
          <p:cNvPr id="5" name="Slide Number Placeholder 4">
            <a:extLst>
              <a:ext uri="{FF2B5EF4-FFF2-40B4-BE49-F238E27FC236}">
                <a16:creationId xmlns:a16="http://schemas.microsoft.com/office/drawing/2014/main" id="{2795B7F9-832C-433A-8558-0FCD2392B6CE}"/>
              </a:ext>
            </a:extLst>
          </p:cNvPr>
          <p:cNvSpPr>
            <a:spLocks noGrp="1"/>
          </p:cNvSpPr>
          <p:nvPr>
            <p:ph type="sldNum" sz="quarter" idx="12"/>
          </p:nvPr>
        </p:nvSpPr>
        <p:spPr/>
        <p:txBody>
          <a:bodyPr/>
          <a:lstStyle/>
          <a:p>
            <a:fld id="{401CF334-2D5C-4859-84A6-CA7E6E43FAEB}" type="slidenum">
              <a:rPr lang="en-US" smtClean="0"/>
              <a:t>2</a:t>
            </a:fld>
            <a:endParaRPr lang="en-US" dirty="0"/>
          </a:p>
        </p:txBody>
      </p:sp>
      <p:sp>
        <p:nvSpPr>
          <p:cNvPr id="6" name="Date Placeholder 5">
            <a:extLst>
              <a:ext uri="{FF2B5EF4-FFF2-40B4-BE49-F238E27FC236}">
                <a16:creationId xmlns:a16="http://schemas.microsoft.com/office/drawing/2014/main" id="{3B49D62E-D6D8-41F7-BBFE-8863BF45BD7D}"/>
              </a:ext>
            </a:extLst>
          </p:cNvPr>
          <p:cNvSpPr>
            <a:spLocks noGrp="1"/>
          </p:cNvSpPr>
          <p:nvPr>
            <p:ph type="dt" sz="half" idx="10"/>
          </p:nvPr>
        </p:nvSpPr>
        <p:spPr/>
        <p:txBody>
          <a:bodyPr/>
          <a:lstStyle/>
          <a:p>
            <a:r>
              <a:rPr lang="en-US"/>
              <a:t>07/22/2019</a:t>
            </a:r>
            <a:endParaRPr lang="en-US" dirty="0"/>
          </a:p>
        </p:txBody>
      </p:sp>
    </p:spTree>
    <p:extLst>
      <p:ext uri="{BB962C8B-B14F-4D97-AF65-F5344CB8AC3E}">
        <p14:creationId xmlns:p14="http://schemas.microsoft.com/office/powerpoint/2010/main" val="717330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4348E-4AFF-4DF0-8DB4-2E68017D2A6D}"/>
              </a:ext>
            </a:extLst>
          </p:cNvPr>
          <p:cNvSpPr>
            <a:spLocks noGrp="1"/>
          </p:cNvSpPr>
          <p:nvPr>
            <p:ph type="title"/>
          </p:nvPr>
        </p:nvSpPr>
        <p:spPr/>
        <p:txBody>
          <a:bodyPr/>
          <a:lstStyle/>
          <a:p>
            <a:r>
              <a:rPr lang="en-US" dirty="0"/>
              <a:t>Overview – All City Funds Combined</a:t>
            </a:r>
          </a:p>
        </p:txBody>
      </p:sp>
      <p:pic>
        <p:nvPicPr>
          <p:cNvPr id="7" name="Content Placeholder 6">
            <a:extLst>
              <a:ext uri="{FF2B5EF4-FFF2-40B4-BE49-F238E27FC236}">
                <a16:creationId xmlns:a16="http://schemas.microsoft.com/office/drawing/2014/main" id="{755C9084-01FC-4DFA-95BC-57F712070FC2}"/>
              </a:ext>
            </a:extLst>
          </p:cNvPr>
          <p:cNvPicPr>
            <a:picLocks noGrp="1" noChangeAspect="1"/>
          </p:cNvPicPr>
          <p:nvPr>
            <p:ph idx="1"/>
          </p:nvPr>
        </p:nvPicPr>
        <p:blipFill>
          <a:blip r:embed="rId2"/>
          <a:stretch>
            <a:fillRect/>
          </a:stretch>
        </p:blipFill>
        <p:spPr>
          <a:xfrm>
            <a:off x="1272541" y="1682669"/>
            <a:ext cx="6405884" cy="2422799"/>
          </a:xfrm>
          <a:prstGeom prst="rect">
            <a:avLst/>
          </a:prstGeom>
        </p:spPr>
      </p:pic>
      <p:sp>
        <p:nvSpPr>
          <p:cNvPr id="4" name="Date Placeholder 3">
            <a:extLst>
              <a:ext uri="{FF2B5EF4-FFF2-40B4-BE49-F238E27FC236}">
                <a16:creationId xmlns:a16="http://schemas.microsoft.com/office/drawing/2014/main" id="{115E7A1A-3E92-4694-873E-C5EEE8B1F191}"/>
              </a:ext>
            </a:extLst>
          </p:cNvPr>
          <p:cNvSpPr>
            <a:spLocks noGrp="1"/>
          </p:cNvSpPr>
          <p:nvPr>
            <p:ph type="dt" sz="half" idx="10"/>
          </p:nvPr>
        </p:nvSpPr>
        <p:spPr/>
        <p:txBody>
          <a:bodyPr/>
          <a:lstStyle/>
          <a:p>
            <a:r>
              <a:rPr lang="en-US"/>
              <a:t>07/22/2019</a:t>
            </a:r>
            <a:endParaRPr lang="en-US" dirty="0"/>
          </a:p>
        </p:txBody>
      </p:sp>
      <p:sp>
        <p:nvSpPr>
          <p:cNvPr id="5" name="Footer Placeholder 4">
            <a:extLst>
              <a:ext uri="{FF2B5EF4-FFF2-40B4-BE49-F238E27FC236}">
                <a16:creationId xmlns:a16="http://schemas.microsoft.com/office/drawing/2014/main" id="{01DEA76B-85AF-4E90-951E-72488618AE2D}"/>
              </a:ext>
            </a:extLst>
          </p:cNvPr>
          <p:cNvSpPr>
            <a:spLocks noGrp="1"/>
          </p:cNvSpPr>
          <p:nvPr>
            <p:ph type="ftr" sz="quarter" idx="11"/>
          </p:nvPr>
        </p:nvSpPr>
        <p:spPr/>
        <p:txBody>
          <a:bodyPr/>
          <a:lstStyle/>
          <a:p>
            <a:r>
              <a:rPr lang="en-US" dirty="0"/>
              <a:t>City of Chehalis</a:t>
            </a:r>
          </a:p>
        </p:txBody>
      </p:sp>
      <p:sp>
        <p:nvSpPr>
          <p:cNvPr id="6" name="Slide Number Placeholder 5">
            <a:extLst>
              <a:ext uri="{FF2B5EF4-FFF2-40B4-BE49-F238E27FC236}">
                <a16:creationId xmlns:a16="http://schemas.microsoft.com/office/drawing/2014/main" id="{1B2FE386-A681-4B46-B359-91F5CFC2E907}"/>
              </a:ext>
            </a:extLst>
          </p:cNvPr>
          <p:cNvSpPr>
            <a:spLocks noGrp="1"/>
          </p:cNvSpPr>
          <p:nvPr>
            <p:ph type="sldNum" sz="quarter" idx="12"/>
          </p:nvPr>
        </p:nvSpPr>
        <p:spPr/>
        <p:txBody>
          <a:bodyPr/>
          <a:lstStyle/>
          <a:p>
            <a:fld id="{401CF334-2D5C-4859-84A6-CA7E6E43FAEB}" type="slidenum">
              <a:rPr lang="en-US" smtClean="0"/>
              <a:t>3</a:t>
            </a:fld>
            <a:endParaRPr lang="en-US" dirty="0"/>
          </a:p>
        </p:txBody>
      </p:sp>
      <p:sp>
        <p:nvSpPr>
          <p:cNvPr id="8" name="TextBox 7">
            <a:extLst>
              <a:ext uri="{FF2B5EF4-FFF2-40B4-BE49-F238E27FC236}">
                <a16:creationId xmlns:a16="http://schemas.microsoft.com/office/drawing/2014/main" id="{AB5B8889-DEFB-446F-9410-B2387F4080B6}"/>
              </a:ext>
            </a:extLst>
          </p:cNvPr>
          <p:cNvSpPr txBox="1"/>
          <p:nvPr/>
        </p:nvSpPr>
        <p:spPr>
          <a:xfrm>
            <a:off x="1105641" y="4413380"/>
            <a:ext cx="6545462" cy="2092881"/>
          </a:xfrm>
          <a:prstGeom prst="rect">
            <a:avLst/>
          </a:prstGeom>
          <a:noFill/>
          <a:ln>
            <a:solidFill>
              <a:schemeClr val="bg2"/>
            </a:solidFill>
          </a:ln>
        </p:spPr>
        <p:txBody>
          <a:bodyPr wrap="square" rtlCol="0">
            <a:spAutoFit/>
          </a:bodyPr>
          <a:lstStyle/>
          <a:p>
            <a:r>
              <a:rPr lang="en-US" sz="1400" dirty="0">
                <a:latin typeface="+mj-lt"/>
              </a:rPr>
              <a:t>YTD revenue variance:</a:t>
            </a:r>
          </a:p>
          <a:p>
            <a:pPr marL="742950" lvl="1" indent="-285750">
              <a:buFont typeface="Arial" panose="020B0604020202020204" pitchFamily="34" charset="0"/>
              <a:buChar char="•"/>
            </a:pPr>
            <a:r>
              <a:rPr lang="en-US" sz="1400" dirty="0">
                <a:latin typeface="+mj-lt"/>
              </a:rPr>
              <a:t>General fund property tax and TBD sales tax ahead of YTD target</a:t>
            </a:r>
          </a:p>
          <a:p>
            <a:pPr marL="742950" lvl="1" indent="-285750">
              <a:buFont typeface="Arial" panose="020B0604020202020204" pitchFamily="34" charset="0"/>
              <a:buChar char="•"/>
            </a:pPr>
            <a:r>
              <a:rPr lang="en-US" sz="1400" dirty="0">
                <a:latin typeface="+mj-lt"/>
              </a:rPr>
              <a:t>Transfers between funds 83% complete</a:t>
            </a:r>
          </a:p>
          <a:p>
            <a:r>
              <a:rPr lang="en-US" sz="1400" dirty="0">
                <a:latin typeface="+mj-lt"/>
              </a:rPr>
              <a:t>YTD expenditures and transfers-out is 38.0% of the 2019 budget.</a:t>
            </a:r>
          </a:p>
          <a:p>
            <a:pPr marL="742950" lvl="1" indent="-285750">
              <a:buFont typeface="Arial" panose="020B0604020202020204" pitchFamily="34" charset="0"/>
              <a:buChar char="•"/>
            </a:pPr>
            <a:r>
              <a:rPr lang="en-US" sz="1400" dirty="0">
                <a:latin typeface="+mj-lt"/>
              </a:rPr>
              <a:t>Operating expenditures is $8,604,003 or 47.4% of the 2019 budget</a:t>
            </a:r>
          </a:p>
          <a:p>
            <a:pPr marL="742950" lvl="1" indent="-285750">
              <a:buFont typeface="Arial" panose="020B0604020202020204" pitchFamily="34" charset="0"/>
              <a:buChar char="•"/>
            </a:pPr>
            <a:r>
              <a:rPr lang="en-US" sz="1400" dirty="0">
                <a:latin typeface="+mj-lt"/>
              </a:rPr>
              <a:t>Capital outlays spent $293,440 or 4.3% of the 2019 budget</a:t>
            </a:r>
          </a:p>
          <a:p>
            <a:pPr marL="1200150" lvl="2" indent="-285750">
              <a:buFont typeface="Courier New" panose="02070309020205020404" pitchFamily="49" charset="0"/>
              <a:buChar char="o"/>
            </a:pPr>
            <a:r>
              <a:rPr lang="en-US" sz="1400" dirty="0">
                <a:latin typeface="+mj-lt"/>
              </a:rPr>
              <a:t>Projects expect to take off after 2nd quarter</a:t>
            </a:r>
          </a:p>
          <a:p>
            <a:pPr marL="27432" indent="0">
              <a:buFont typeface="Wingdings 2"/>
              <a:buNone/>
            </a:pPr>
            <a:r>
              <a:rPr lang="en-US" sz="1600" b="1" dirty="0">
                <a:latin typeface="+mj-lt"/>
              </a:rPr>
              <a:t>Bottom Line: Overall, YTD revenues and expenditures are as projected and within budget parameters for the 2nd quarter</a:t>
            </a:r>
            <a:r>
              <a:rPr lang="en-US" sz="1600" b="1" dirty="0"/>
              <a:t>.</a:t>
            </a:r>
          </a:p>
        </p:txBody>
      </p:sp>
    </p:spTree>
    <p:extLst>
      <p:ext uri="{BB962C8B-B14F-4D97-AF65-F5344CB8AC3E}">
        <p14:creationId xmlns:p14="http://schemas.microsoft.com/office/powerpoint/2010/main" val="780743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75EE0-67BA-4290-BC0E-A8DC0459A19E}"/>
              </a:ext>
            </a:extLst>
          </p:cNvPr>
          <p:cNvSpPr>
            <a:spLocks noGrp="1"/>
          </p:cNvSpPr>
          <p:nvPr>
            <p:ph type="title"/>
          </p:nvPr>
        </p:nvSpPr>
        <p:spPr/>
        <p:txBody>
          <a:bodyPr/>
          <a:lstStyle/>
          <a:p>
            <a:r>
              <a:rPr lang="en-US" dirty="0"/>
              <a:t>General Fund Overview</a:t>
            </a:r>
          </a:p>
        </p:txBody>
      </p:sp>
      <p:sp>
        <p:nvSpPr>
          <p:cNvPr id="4" name="Date Placeholder 3">
            <a:extLst>
              <a:ext uri="{FF2B5EF4-FFF2-40B4-BE49-F238E27FC236}">
                <a16:creationId xmlns:a16="http://schemas.microsoft.com/office/drawing/2014/main" id="{A857470C-C8D9-484A-A9A0-F87B91D354B0}"/>
              </a:ext>
            </a:extLst>
          </p:cNvPr>
          <p:cNvSpPr>
            <a:spLocks noGrp="1"/>
          </p:cNvSpPr>
          <p:nvPr>
            <p:ph type="dt" sz="half" idx="10"/>
          </p:nvPr>
        </p:nvSpPr>
        <p:spPr/>
        <p:txBody>
          <a:bodyPr/>
          <a:lstStyle/>
          <a:p>
            <a:r>
              <a:rPr lang="en-US"/>
              <a:t>07/22/2019</a:t>
            </a:r>
            <a:endParaRPr lang="en-US" dirty="0"/>
          </a:p>
        </p:txBody>
      </p:sp>
      <p:sp>
        <p:nvSpPr>
          <p:cNvPr id="5" name="Footer Placeholder 4">
            <a:extLst>
              <a:ext uri="{FF2B5EF4-FFF2-40B4-BE49-F238E27FC236}">
                <a16:creationId xmlns:a16="http://schemas.microsoft.com/office/drawing/2014/main" id="{CB851819-7D4F-4EE8-99A5-B5F6F73F4D4A}"/>
              </a:ext>
            </a:extLst>
          </p:cNvPr>
          <p:cNvSpPr>
            <a:spLocks noGrp="1"/>
          </p:cNvSpPr>
          <p:nvPr>
            <p:ph type="ftr" sz="quarter" idx="11"/>
          </p:nvPr>
        </p:nvSpPr>
        <p:spPr/>
        <p:txBody>
          <a:bodyPr/>
          <a:lstStyle/>
          <a:p>
            <a:r>
              <a:rPr lang="en-US" dirty="0"/>
              <a:t>City of Chehalis</a:t>
            </a:r>
          </a:p>
        </p:txBody>
      </p:sp>
      <p:sp>
        <p:nvSpPr>
          <p:cNvPr id="6" name="Slide Number Placeholder 5">
            <a:extLst>
              <a:ext uri="{FF2B5EF4-FFF2-40B4-BE49-F238E27FC236}">
                <a16:creationId xmlns:a16="http://schemas.microsoft.com/office/drawing/2014/main" id="{962B7BC1-18F7-4957-8C12-D30A8B0DC936}"/>
              </a:ext>
            </a:extLst>
          </p:cNvPr>
          <p:cNvSpPr>
            <a:spLocks noGrp="1"/>
          </p:cNvSpPr>
          <p:nvPr>
            <p:ph type="sldNum" sz="quarter" idx="12"/>
          </p:nvPr>
        </p:nvSpPr>
        <p:spPr/>
        <p:txBody>
          <a:bodyPr/>
          <a:lstStyle/>
          <a:p>
            <a:fld id="{401CF334-2D5C-4859-84A6-CA7E6E43FAEB}" type="slidenum">
              <a:rPr lang="en-US" smtClean="0"/>
              <a:t>4</a:t>
            </a:fld>
            <a:endParaRPr lang="en-US" dirty="0"/>
          </a:p>
        </p:txBody>
      </p:sp>
      <p:sp>
        <p:nvSpPr>
          <p:cNvPr id="8" name="TextBox 7">
            <a:extLst>
              <a:ext uri="{FF2B5EF4-FFF2-40B4-BE49-F238E27FC236}">
                <a16:creationId xmlns:a16="http://schemas.microsoft.com/office/drawing/2014/main" id="{FFD96BD1-BE89-4EFE-BCC9-FBAAD2E72F40}"/>
              </a:ext>
            </a:extLst>
          </p:cNvPr>
          <p:cNvSpPr txBox="1"/>
          <p:nvPr/>
        </p:nvSpPr>
        <p:spPr>
          <a:xfrm>
            <a:off x="1108493" y="4650674"/>
            <a:ext cx="6485037" cy="584775"/>
          </a:xfrm>
          <a:prstGeom prst="rect">
            <a:avLst/>
          </a:prstGeom>
          <a:noFill/>
          <a:ln>
            <a:solidFill>
              <a:schemeClr val="bg2"/>
            </a:solidFill>
          </a:ln>
        </p:spPr>
        <p:txBody>
          <a:bodyPr wrap="square" rtlCol="0">
            <a:spAutoFit/>
          </a:bodyPr>
          <a:lstStyle/>
          <a:p>
            <a:r>
              <a:rPr lang="en-US" sz="1600" dirty="0"/>
              <a:t>Bottom line: For the most part, the General Fund operated within the budget parameters. </a:t>
            </a:r>
          </a:p>
        </p:txBody>
      </p:sp>
      <p:pic>
        <p:nvPicPr>
          <p:cNvPr id="10" name="Content Placeholder 9">
            <a:extLst>
              <a:ext uri="{FF2B5EF4-FFF2-40B4-BE49-F238E27FC236}">
                <a16:creationId xmlns:a16="http://schemas.microsoft.com/office/drawing/2014/main" id="{8D2369C8-469F-474A-85A4-27EF2C47F1DC}"/>
              </a:ext>
            </a:extLst>
          </p:cNvPr>
          <p:cNvPicPr>
            <a:picLocks noGrp="1" noChangeAspect="1"/>
          </p:cNvPicPr>
          <p:nvPr>
            <p:ph idx="1"/>
          </p:nvPr>
        </p:nvPicPr>
        <p:blipFill>
          <a:blip r:embed="rId2"/>
          <a:stretch>
            <a:fillRect/>
          </a:stretch>
        </p:blipFill>
        <p:spPr>
          <a:xfrm>
            <a:off x="1108493" y="1810139"/>
            <a:ext cx="6463952" cy="2612185"/>
          </a:xfrm>
          <a:prstGeom prst="rect">
            <a:avLst/>
          </a:prstGeom>
        </p:spPr>
      </p:pic>
    </p:spTree>
    <p:extLst>
      <p:ext uri="{BB962C8B-B14F-4D97-AF65-F5344CB8AC3E}">
        <p14:creationId xmlns:p14="http://schemas.microsoft.com/office/powerpoint/2010/main" val="3268313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3C4B3-9792-4BE0-A9B0-C5345FF9D5D9}"/>
              </a:ext>
            </a:extLst>
          </p:cNvPr>
          <p:cNvSpPr>
            <a:spLocks noGrp="1"/>
          </p:cNvSpPr>
          <p:nvPr>
            <p:ph type="title"/>
          </p:nvPr>
        </p:nvSpPr>
        <p:spPr>
          <a:xfrm>
            <a:off x="457200" y="643812"/>
            <a:ext cx="8229600" cy="970384"/>
          </a:xfrm>
        </p:spPr>
        <p:txBody>
          <a:bodyPr>
            <a:normAutofit fontScale="90000"/>
          </a:bodyPr>
          <a:lstStyle/>
          <a:p>
            <a:r>
              <a:rPr lang="en-US" dirty="0"/>
              <a:t>General Fund Revenues -Budget to Actual </a:t>
            </a:r>
            <a:br>
              <a:rPr lang="en-US" dirty="0"/>
            </a:br>
            <a:endParaRPr lang="en-US" dirty="0"/>
          </a:p>
        </p:txBody>
      </p:sp>
      <p:sp>
        <p:nvSpPr>
          <p:cNvPr id="4" name="Footer Placeholder 3">
            <a:extLst>
              <a:ext uri="{FF2B5EF4-FFF2-40B4-BE49-F238E27FC236}">
                <a16:creationId xmlns:a16="http://schemas.microsoft.com/office/drawing/2014/main" id="{1747B71A-9944-4620-9339-CAAA6EC59B14}"/>
              </a:ext>
            </a:extLst>
          </p:cNvPr>
          <p:cNvSpPr>
            <a:spLocks noGrp="1"/>
          </p:cNvSpPr>
          <p:nvPr>
            <p:ph type="ftr" sz="quarter" idx="11"/>
          </p:nvPr>
        </p:nvSpPr>
        <p:spPr/>
        <p:txBody>
          <a:bodyPr/>
          <a:lstStyle/>
          <a:p>
            <a:r>
              <a:rPr lang="en-US" dirty="0"/>
              <a:t>City of Chehalis</a:t>
            </a:r>
          </a:p>
        </p:txBody>
      </p:sp>
      <p:sp>
        <p:nvSpPr>
          <p:cNvPr id="5" name="Slide Number Placeholder 4">
            <a:extLst>
              <a:ext uri="{FF2B5EF4-FFF2-40B4-BE49-F238E27FC236}">
                <a16:creationId xmlns:a16="http://schemas.microsoft.com/office/drawing/2014/main" id="{B81BC082-4237-495C-9750-0F808BCBB020}"/>
              </a:ext>
            </a:extLst>
          </p:cNvPr>
          <p:cNvSpPr>
            <a:spLocks noGrp="1"/>
          </p:cNvSpPr>
          <p:nvPr>
            <p:ph type="sldNum" sz="quarter" idx="12"/>
          </p:nvPr>
        </p:nvSpPr>
        <p:spPr/>
        <p:txBody>
          <a:bodyPr/>
          <a:lstStyle/>
          <a:p>
            <a:fld id="{401CF334-2D5C-4859-84A6-CA7E6E43FAEB}" type="slidenum">
              <a:rPr lang="en-US" smtClean="0"/>
              <a:t>5</a:t>
            </a:fld>
            <a:endParaRPr lang="en-US" dirty="0"/>
          </a:p>
        </p:txBody>
      </p:sp>
      <p:sp>
        <p:nvSpPr>
          <p:cNvPr id="7" name="Date Placeholder 6">
            <a:extLst>
              <a:ext uri="{FF2B5EF4-FFF2-40B4-BE49-F238E27FC236}">
                <a16:creationId xmlns:a16="http://schemas.microsoft.com/office/drawing/2014/main" id="{46FA3397-60BB-454B-81F8-469C51767CFA}"/>
              </a:ext>
            </a:extLst>
          </p:cNvPr>
          <p:cNvSpPr>
            <a:spLocks noGrp="1"/>
          </p:cNvSpPr>
          <p:nvPr>
            <p:ph type="dt" sz="half" idx="10"/>
          </p:nvPr>
        </p:nvSpPr>
        <p:spPr/>
        <p:txBody>
          <a:bodyPr/>
          <a:lstStyle/>
          <a:p>
            <a:r>
              <a:rPr lang="en-US"/>
              <a:t>07/22/2019</a:t>
            </a:r>
            <a:endParaRPr lang="en-US" dirty="0"/>
          </a:p>
        </p:txBody>
      </p:sp>
      <p:pic>
        <p:nvPicPr>
          <p:cNvPr id="6" name="Content Placeholder 5">
            <a:extLst>
              <a:ext uri="{FF2B5EF4-FFF2-40B4-BE49-F238E27FC236}">
                <a16:creationId xmlns:a16="http://schemas.microsoft.com/office/drawing/2014/main" id="{EF8D55D0-4481-486E-A97B-BF537A601D05}"/>
              </a:ext>
            </a:extLst>
          </p:cNvPr>
          <p:cNvPicPr>
            <a:picLocks noGrp="1" noChangeAspect="1"/>
          </p:cNvPicPr>
          <p:nvPr>
            <p:ph idx="1"/>
          </p:nvPr>
        </p:nvPicPr>
        <p:blipFill>
          <a:blip r:embed="rId2"/>
          <a:stretch>
            <a:fillRect/>
          </a:stretch>
        </p:blipFill>
        <p:spPr>
          <a:xfrm>
            <a:off x="1106302" y="1591497"/>
            <a:ext cx="6134253" cy="2933740"/>
          </a:xfrm>
          <a:prstGeom prst="rect">
            <a:avLst/>
          </a:prstGeom>
        </p:spPr>
      </p:pic>
      <p:sp>
        <p:nvSpPr>
          <p:cNvPr id="8" name="TextBox 7">
            <a:extLst>
              <a:ext uri="{FF2B5EF4-FFF2-40B4-BE49-F238E27FC236}">
                <a16:creationId xmlns:a16="http://schemas.microsoft.com/office/drawing/2014/main" id="{492DF0D3-5811-46FA-BF3E-9A29DC3331AF}"/>
              </a:ext>
            </a:extLst>
          </p:cNvPr>
          <p:cNvSpPr txBox="1"/>
          <p:nvPr/>
        </p:nvSpPr>
        <p:spPr>
          <a:xfrm>
            <a:off x="721568" y="4525237"/>
            <a:ext cx="7022840" cy="1785104"/>
          </a:xfrm>
          <a:prstGeom prst="rect">
            <a:avLst/>
          </a:prstGeom>
          <a:noFill/>
          <a:ln>
            <a:solidFill>
              <a:schemeClr val="bg2"/>
            </a:solidFill>
          </a:ln>
        </p:spPr>
        <p:txBody>
          <a:bodyPr wrap="square" rtlCol="0">
            <a:spAutoFit/>
          </a:bodyPr>
          <a:lstStyle/>
          <a:p>
            <a:pPr marL="285750" indent="-285750">
              <a:buFont typeface="Arial" panose="020B0604020202020204" pitchFamily="34" charset="0"/>
              <a:buChar char="•"/>
            </a:pPr>
            <a:r>
              <a:rPr lang="en-US" sz="1100" dirty="0"/>
              <a:t>Property Tax: Ahead of the YTD target. This is due to the timing of processing rather than an increase in revenues and is expected to even out over the next payment period. (2019 GF property tax budget $122,403 increase from 2018 from use of banked capacity and 1% increase)</a:t>
            </a:r>
          </a:p>
          <a:p>
            <a:pPr marL="285750" indent="-285750">
              <a:buFont typeface="Arial" panose="020B0604020202020204" pitchFamily="34" charset="0"/>
              <a:buChar char="•"/>
            </a:pPr>
            <a:r>
              <a:rPr lang="en-US" sz="1100" dirty="0"/>
              <a:t>Sales and Use Tax includes: Local regular sales and use tax, Brokered Natural Gas, and Criminal Justice sales tax. </a:t>
            </a:r>
            <a:r>
              <a:rPr lang="en-US" sz="1100" b="1" dirty="0"/>
              <a:t>Local regular sales and use tax YTD is $77,605 below the YTD target amount while other sales taxes received is $57,234 ahead of the YTD target amount. </a:t>
            </a:r>
          </a:p>
          <a:p>
            <a:pPr marL="285750" indent="-285750">
              <a:buFont typeface="Arial" panose="020B0604020202020204" pitchFamily="34" charset="0"/>
              <a:buChar char="•"/>
            </a:pPr>
            <a:r>
              <a:rPr lang="en-US" sz="1100" dirty="0"/>
              <a:t>Utility tax includes: electric, gas, telephone, cable, solid waste, water and sewer business.</a:t>
            </a:r>
          </a:p>
          <a:p>
            <a:pPr marL="285750" indent="-285750">
              <a:buFont typeface="Arial" panose="020B0604020202020204" pitchFamily="34" charset="0"/>
              <a:buChar char="•"/>
            </a:pPr>
            <a:r>
              <a:rPr lang="en-US" sz="1100" dirty="0"/>
              <a:t>Charges for Goods &amp; Services: includes plan check review fees, police &amp; fire services, and recreation program fees. Recreation program fee makes up 51% of this category. Most revenues received during summer months.</a:t>
            </a:r>
          </a:p>
        </p:txBody>
      </p:sp>
    </p:spTree>
    <p:extLst>
      <p:ext uri="{BB962C8B-B14F-4D97-AF65-F5344CB8AC3E}">
        <p14:creationId xmlns:p14="http://schemas.microsoft.com/office/powerpoint/2010/main" val="836640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1A7A9-5AA3-44FE-83E3-11FA84757E5E}"/>
              </a:ext>
            </a:extLst>
          </p:cNvPr>
          <p:cNvSpPr>
            <a:spLocks noGrp="1"/>
          </p:cNvSpPr>
          <p:nvPr>
            <p:ph type="title"/>
          </p:nvPr>
        </p:nvSpPr>
        <p:spPr/>
        <p:txBody>
          <a:bodyPr/>
          <a:lstStyle/>
          <a:p>
            <a:r>
              <a:rPr lang="en-US" dirty="0"/>
              <a:t>General Fund Revenues by Source</a:t>
            </a:r>
          </a:p>
        </p:txBody>
      </p:sp>
      <p:sp>
        <p:nvSpPr>
          <p:cNvPr id="3" name="Content Placeholder 2">
            <a:extLst>
              <a:ext uri="{FF2B5EF4-FFF2-40B4-BE49-F238E27FC236}">
                <a16:creationId xmlns:a16="http://schemas.microsoft.com/office/drawing/2014/main" id="{F325A615-949E-47E2-9A30-588CD171143C}"/>
              </a:ext>
            </a:extLst>
          </p:cNvPr>
          <p:cNvSpPr>
            <a:spLocks noGrp="1"/>
          </p:cNvSpPr>
          <p:nvPr>
            <p:ph sz="half" idx="1"/>
          </p:nvPr>
        </p:nvSpPr>
        <p:spPr>
          <a:xfrm>
            <a:off x="734775" y="1645920"/>
            <a:ext cx="3437729" cy="4572000"/>
          </a:xfrm>
        </p:spPr>
        <p:txBody>
          <a:bodyPr>
            <a:normAutofit fontScale="85000" lnSpcReduction="10000"/>
          </a:bodyPr>
          <a:lstStyle/>
          <a:p>
            <a:r>
              <a:rPr lang="en-US" sz="1700" dirty="0"/>
              <a:t>Total tax revenues make up 87.0% of total general fund revenues received.</a:t>
            </a:r>
          </a:p>
          <a:p>
            <a:r>
              <a:rPr lang="en-US" sz="1700" dirty="0"/>
              <a:t>Sales tax is the largest revenue source and makes up 50.6% of total revenues received. </a:t>
            </a:r>
          </a:p>
          <a:p>
            <a:pPr lvl="1">
              <a:buFont typeface="Courier New" panose="02070309020205020404" pitchFamily="49" charset="0"/>
              <a:buChar char="o"/>
            </a:pPr>
            <a:r>
              <a:rPr lang="en-US" sz="1300" dirty="0"/>
              <a:t>Local regular sales &amp; use tax</a:t>
            </a:r>
          </a:p>
          <a:p>
            <a:pPr lvl="1">
              <a:buFont typeface="Courier New" panose="02070309020205020404" pitchFamily="49" charset="0"/>
              <a:buChar char="o"/>
            </a:pPr>
            <a:r>
              <a:rPr lang="en-US" sz="1300" dirty="0"/>
              <a:t>Brokered Natural Gas sales tax</a:t>
            </a:r>
          </a:p>
          <a:p>
            <a:pPr lvl="1">
              <a:buFont typeface="Courier New" panose="02070309020205020404" pitchFamily="49" charset="0"/>
              <a:buChar char="o"/>
            </a:pPr>
            <a:r>
              <a:rPr lang="en-US" sz="1300" dirty="0"/>
              <a:t>Criminal Justice sales tax</a:t>
            </a:r>
          </a:p>
          <a:p>
            <a:r>
              <a:rPr lang="en-US" sz="1700" dirty="0"/>
              <a:t>Utility taxes make up 16.0% of total received and includes: electric, gas, telephone, cable, solid waste, water &amp; sewer business.</a:t>
            </a:r>
          </a:p>
          <a:p>
            <a:pPr lvl="1">
              <a:buFont typeface="Courier New" panose="02070309020205020404" pitchFamily="49" charset="0"/>
              <a:buChar char="o"/>
            </a:pPr>
            <a:r>
              <a:rPr lang="en-US" sz="1300" dirty="0"/>
              <a:t>YTD Telephone utility tax is 39.0% of the 2019 budget ($27K below target)</a:t>
            </a:r>
          </a:p>
          <a:p>
            <a:pPr lvl="1">
              <a:buFont typeface="Courier New" panose="02070309020205020404" pitchFamily="49" charset="0"/>
              <a:buChar char="o"/>
            </a:pPr>
            <a:r>
              <a:rPr lang="en-US" sz="1300" dirty="0"/>
              <a:t>YTD electric utility tax is 56.4% of the 2019 budget ($35K above the target)</a:t>
            </a:r>
          </a:p>
          <a:p>
            <a:r>
              <a:rPr lang="en-US" sz="1700" dirty="0"/>
              <a:t>Non-tax revenues include: charges for goods &amp; services, intergovernmental revenues (state shared and grants), fines, and other misc</a:t>
            </a:r>
            <a:r>
              <a:rPr lang="en-US" sz="1900" dirty="0"/>
              <a:t>.</a:t>
            </a:r>
            <a:endParaRPr lang="en-US" dirty="0"/>
          </a:p>
        </p:txBody>
      </p:sp>
      <p:sp>
        <p:nvSpPr>
          <p:cNvPr id="5" name="Footer Placeholder 4">
            <a:extLst>
              <a:ext uri="{FF2B5EF4-FFF2-40B4-BE49-F238E27FC236}">
                <a16:creationId xmlns:a16="http://schemas.microsoft.com/office/drawing/2014/main" id="{1D5AA5D0-AFE7-4369-9DB6-427CE7AA18D3}"/>
              </a:ext>
            </a:extLst>
          </p:cNvPr>
          <p:cNvSpPr>
            <a:spLocks noGrp="1"/>
          </p:cNvSpPr>
          <p:nvPr>
            <p:ph type="ftr" sz="quarter" idx="11"/>
          </p:nvPr>
        </p:nvSpPr>
        <p:spPr/>
        <p:txBody>
          <a:bodyPr/>
          <a:lstStyle/>
          <a:p>
            <a:r>
              <a:rPr lang="en-US" dirty="0"/>
              <a:t>City of Chehalis</a:t>
            </a:r>
          </a:p>
        </p:txBody>
      </p:sp>
      <p:sp>
        <p:nvSpPr>
          <p:cNvPr id="6" name="Slide Number Placeholder 5">
            <a:extLst>
              <a:ext uri="{FF2B5EF4-FFF2-40B4-BE49-F238E27FC236}">
                <a16:creationId xmlns:a16="http://schemas.microsoft.com/office/drawing/2014/main" id="{E506DDC0-92BC-4145-AAEE-D7E8EAA8A6BC}"/>
              </a:ext>
            </a:extLst>
          </p:cNvPr>
          <p:cNvSpPr>
            <a:spLocks noGrp="1"/>
          </p:cNvSpPr>
          <p:nvPr>
            <p:ph type="sldNum" sz="quarter" idx="12"/>
          </p:nvPr>
        </p:nvSpPr>
        <p:spPr/>
        <p:txBody>
          <a:bodyPr/>
          <a:lstStyle/>
          <a:p>
            <a:fld id="{401CF334-2D5C-4859-84A6-CA7E6E43FAEB}" type="slidenum">
              <a:rPr lang="en-US" smtClean="0"/>
              <a:t>6</a:t>
            </a:fld>
            <a:endParaRPr lang="en-US" dirty="0"/>
          </a:p>
        </p:txBody>
      </p:sp>
      <p:sp>
        <p:nvSpPr>
          <p:cNvPr id="4" name="Date Placeholder 3">
            <a:extLst>
              <a:ext uri="{FF2B5EF4-FFF2-40B4-BE49-F238E27FC236}">
                <a16:creationId xmlns:a16="http://schemas.microsoft.com/office/drawing/2014/main" id="{605A7871-CF09-4884-BB35-36A620B409B5}"/>
              </a:ext>
            </a:extLst>
          </p:cNvPr>
          <p:cNvSpPr>
            <a:spLocks noGrp="1"/>
          </p:cNvSpPr>
          <p:nvPr>
            <p:ph type="dt" sz="half" idx="10"/>
          </p:nvPr>
        </p:nvSpPr>
        <p:spPr/>
        <p:txBody>
          <a:bodyPr/>
          <a:lstStyle/>
          <a:p>
            <a:r>
              <a:rPr lang="en-US"/>
              <a:t>07/22/2019</a:t>
            </a:r>
            <a:endParaRPr lang="en-US" dirty="0"/>
          </a:p>
        </p:txBody>
      </p:sp>
      <p:pic>
        <p:nvPicPr>
          <p:cNvPr id="10" name="Content Placeholder 9">
            <a:extLst>
              <a:ext uri="{FF2B5EF4-FFF2-40B4-BE49-F238E27FC236}">
                <a16:creationId xmlns:a16="http://schemas.microsoft.com/office/drawing/2014/main" id="{FFAD9512-57F7-430C-8389-6D4FD9F9680F}"/>
              </a:ext>
            </a:extLst>
          </p:cNvPr>
          <p:cNvPicPr>
            <a:picLocks noGrp="1" noChangeAspect="1"/>
          </p:cNvPicPr>
          <p:nvPr>
            <p:ph sz="half" idx="2"/>
          </p:nvPr>
        </p:nvPicPr>
        <p:blipFill>
          <a:blip r:embed="rId2"/>
          <a:stretch>
            <a:fillRect/>
          </a:stretch>
        </p:blipFill>
        <p:spPr>
          <a:xfrm>
            <a:off x="4691639" y="2493484"/>
            <a:ext cx="3717585" cy="2433079"/>
          </a:xfrm>
          <a:prstGeom prst="rect">
            <a:avLst/>
          </a:prstGeom>
        </p:spPr>
      </p:pic>
    </p:spTree>
    <p:extLst>
      <p:ext uri="{BB962C8B-B14F-4D97-AF65-F5344CB8AC3E}">
        <p14:creationId xmlns:p14="http://schemas.microsoft.com/office/powerpoint/2010/main" val="4146263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ECBFC-4949-49FB-A707-9423159A8B82}"/>
              </a:ext>
            </a:extLst>
          </p:cNvPr>
          <p:cNvSpPr>
            <a:spLocks noGrp="1"/>
          </p:cNvSpPr>
          <p:nvPr>
            <p:ph type="title"/>
          </p:nvPr>
        </p:nvSpPr>
        <p:spPr/>
        <p:txBody>
          <a:bodyPr/>
          <a:lstStyle/>
          <a:p>
            <a:r>
              <a:rPr lang="en-US" dirty="0"/>
              <a:t>General Fund Revenues – </a:t>
            </a:r>
            <a:br>
              <a:rPr lang="en-US" dirty="0"/>
            </a:br>
            <a:r>
              <a:rPr lang="en-US" dirty="0"/>
              <a:t>Regular Local Sales Tax Trend</a:t>
            </a:r>
          </a:p>
        </p:txBody>
      </p:sp>
      <p:sp>
        <p:nvSpPr>
          <p:cNvPr id="4" name="Text Placeholder 3">
            <a:extLst>
              <a:ext uri="{FF2B5EF4-FFF2-40B4-BE49-F238E27FC236}">
                <a16:creationId xmlns:a16="http://schemas.microsoft.com/office/drawing/2014/main" id="{1CB562A8-BB12-4F1F-8746-7C751DE40FE5}"/>
              </a:ext>
            </a:extLst>
          </p:cNvPr>
          <p:cNvSpPr>
            <a:spLocks noGrp="1"/>
          </p:cNvSpPr>
          <p:nvPr>
            <p:ph type="body" idx="2"/>
          </p:nvPr>
        </p:nvSpPr>
        <p:spPr>
          <a:xfrm>
            <a:off x="735086" y="1623696"/>
            <a:ext cx="3352800" cy="4572000"/>
          </a:xfrm>
        </p:spPr>
        <p:txBody>
          <a:bodyPr>
            <a:normAutofit fontScale="92500" lnSpcReduction="10000"/>
          </a:bodyPr>
          <a:lstStyle/>
          <a:p>
            <a:pPr marL="285750" indent="-285750">
              <a:buFont typeface="Arial" panose="020B0604020202020204" pitchFamily="34" charset="0"/>
              <a:buChar char="•"/>
            </a:pPr>
            <a:r>
              <a:rPr lang="en-US" dirty="0"/>
              <a:t>Regular local sales tax rate = 1%  (total tax rate 8.2%) </a:t>
            </a:r>
          </a:p>
          <a:p>
            <a:pPr marL="285750" indent="-285750">
              <a:buFont typeface="Arial" panose="020B0604020202020204" pitchFamily="34" charset="0"/>
              <a:buChar char="•"/>
            </a:pPr>
            <a:r>
              <a:rPr lang="en-US" dirty="0"/>
              <a:t>2- month lag time between month of sales and  revenue distribution.</a:t>
            </a:r>
          </a:p>
          <a:p>
            <a:endParaRPr lang="en-US" dirty="0"/>
          </a:p>
          <a:p>
            <a:pPr marL="285750" indent="-285750">
              <a:buFont typeface="Arial" panose="020B0604020202020204" pitchFamily="34" charset="0"/>
              <a:buChar char="•"/>
            </a:pPr>
            <a:r>
              <a:rPr lang="en-US" dirty="0"/>
              <a:t>2019 YTD is $2,409,186 or 48.47% of the 2019 budget:</a:t>
            </a:r>
          </a:p>
          <a:p>
            <a:pPr marL="925830" lvl="1" indent="-285750">
              <a:buFont typeface="Arial" panose="020B0604020202020204" pitchFamily="34" charset="0"/>
              <a:buChar char="•"/>
            </a:pPr>
            <a:r>
              <a:rPr lang="en-US" dirty="0">
                <a:latin typeface="Century Gothic" panose="020B0502020202020204" pitchFamily="34" charset="0"/>
              </a:rPr>
              <a:t>$171,469 (7.1%) from construction</a:t>
            </a:r>
          </a:p>
          <a:p>
            <a:pPr marL="925830" lvl="1" indent="-285750">
              <a:buFont typeface="Arial" panose="020B0604020202020204" pitchFamily="34" charset="0"/>
              <a:buChar char="•"/>
            </a:pPr>
            <a:r>
              <a:rPr lang="en-US" dirty="0">
                <a:latin typeface="Century Gothic" panose="020B0502020202020204" pitchFamily="34" charset="0"/>
              </a:rPr>
              <a:t>$75,904 below YTD target.</a:t>
            </a:r>
          </a:p>
          <a:p>
            <a:pPr marL="285750" indent="-285750">
              <a:buFont typeface="Arial" panose="020B0604020202020204" pitchFamily="34" charset="0"/>
              <a:buChar char="•"/>
            </a:pPr>
            <a:r>
              <a:rPr lang="en-US" dirty="0"/>
              <a:t>2Q 2019 Comparison to 2Q 2018</a:t>
            </a:r>
            <a:r>
              <a:rPr lang="en-US" sz="1800" dirty="0"/>
              <a:t>:</a:t>
            </a:r>
          </a:p>
          <a:p>
            <a:pPr marL="811530" lvl="1" indent="-171450">
              <a:buFont typeface="Arial" panose="020B0604020202020204" pitchFamily="34" charset="0"/>
              <a:buChar char="•"/>
            </a:pPr>
            <a:r>
              <a:rPr lang="en-US" sz="1400" dirty="0">
                <a:latin typeface="+mj-lt"/>
              </a:rPr>
              <a:t>Overall increase $23,017 (or 1%)</a:t>
            </a:r>
          </a:p>
          <a:p>
            <a:pPr marL="811530" lvl="1" indent="-171450">
              <a:buFont typeface="Arial" panose="020B0604020202020204" pitchFamily="34" charset="0"/>
              <a:buChar char="•"/>
            </a:pPr>
            <a:r>
              <a:rPr lang="en-US" sz="1400" dirty="0">
                <a:latin typeface="+mj-lt"/>
              </a:rPr>
              <a:t>Increase during 1</a:t>
            </a:r>
            <a:r>
              <a:rPr lang="en-US" sz="1400" baseline="30000" dirty="0">
                <a:latin typeface="+mj-lt"/>
              </a:rPr>
              <a:t>st</a:t>
            </a:r>
            <a:r>
              <a:rPr lang="en-US" sz="1400" dirty="0">
                <a:latin typeface="+mj-lt"/>
              </a:rPr>
              <a:t> Quarter $23,229K</a:t>
            </a:r>
          </a:p>
          <a:p>
            <a:pPr marL="811530" lvl="1" indent="-171450">
              <a:buFont typeface="Arial" panose="020B0604020202020204" pitchFamily="34" charset="0"/>
              <a:buChar char="•"/>
            </a:pPr>
            <a:r>
              <a:rPr lang="en-US" sz="1400" dirty="0">
                <a:latin typeface="+mj-lt"/>
              </a:rPr>
              <a:t>Decreased during 2</a:t>
            </a:r>
            <a:r>
              <a:rPr lang="en-US" sz="1400" baseline="30000" dirty="0">
                <a:latin typeface="+mj-lt"/>
              </a:rPr>
              <a:t>nd</a:t>
            </a:r>
            <a:r>
              <a:rPr lang="en-US" sz="1400" dirty="0">
                <a:latin typeface="+mj-lt"/>
              </a:rPr>
              <a:t> Quarter -$212</a:t>
            </a:r>
          </a:p>
          <a:p>
            <a:pPr marL="811530" lvl="1" indent="-171450">
              <a:buFont typeface="Arial" panose="020B0604020202020204" pitchFamily="34" charset="0"/>
              <a:buChar char="•"/>
            </a:pPr>
            <a:r>
              <a:rPr lang="en-US" sz="1400" dirty="0">
                <a:latin typeface="+mj-lt"/>
              </a:rPr>
              <a:t>Sales tax from non-construction sources increased 4.7% or $100,600</a:t>
            </a:r>
          </a:p>
          <a:p>
            <a:pPr marL="811530" lvl="1" indent="-171450">
              <a:buFont typeface="Arial" panose="020B0604020202020204" pitchFamily="34" charset="0"/>
              <a:buChar char="•"/>
            </a:pPr>
            <a:r>
              <a:rPr lang="en-US" sz="1400" dirty="0">
                <a:latin typeface="+mj-lt"/>
              </a:rPr>
              <a:t>Sales tax from construction activities decreased by $77,605 (31.2%)</a:t>
            </a:r>
          </a:p>
          <a:p>
            <a:pPr marL="285750" indent="-285750">
              <a:buFont typeface="Arial" panose="020B0604020202020204" pitchFamily="34" charset="0"/>
              <a:buChar char="•"/>
            </a:pPr>
            <a:endParaRPr lang="en-US" dirty="0"/>
          </a:p>
        </p:txBody>
      </p:sp>
      <p:sp>
        <p:nvSpPr>
          <p:cNvPr id="5" name="Footer Placeholder 4">
            <a:extLst>
              <a:ext uri="{FF2B5EF4-FFF2-40B4-BE49-F238E27FC236}">
                <a16:creationId xmlns:a16="http://schemas.microsoft.com/office/drawing/2014/main" id="{8E602086-3940-4C4B-861F-EAFB02E4D338}"/>
              </a:ext>
            </a:extLst>
          </p:cNvPr>
          <p:cNvSpPr>
            <a:spLocks noGrp="1"/>
          </p:cNvSpPr>
          <p:nvPr>
            <p:ph type="ftr" sz="quarter" idx="11"/>
          </p:nvPr>
        </p:nvSpPr>
        <p:spPr/>
        <p:txBody>
          <a:bodyPr/>
          <a:lstStyle/>
          <a:p>
            <a:r>
              <a:rPr lang="en-US" dirty="0"/>
              <a:t>City of Chehalis</a:t>
            </a:r>
          </a:p>
        </p:txBody>
      </p:sp>
      <p:sp>
        <p:nvSpPr>
          <p:cNvPr id="6" name="Slide Number Placeholder 5">
            <a:extLst>
              <a:ext uri="{FF2B5EF4-FFF2-40B4-BE49-F238E27FC236}">
                <a16:creationId xmlns:a16="http://schemas.microsoft.com/office/drawing/2014/main" id="{6F8EEEC2-C597-402C-A6D3-9E968C55EEE5}"/>
              </a:ext>
            </a:extLst>
          </p:cNvPr>
          <p:cNvSpPr>
            <a:spLocks noGrp="1"/>
          </p:cNvSpPr>
          <p:nvPr>
            <p:ph type="sldNum" sz="quarter" idx="12"/>
          </p:nvPr>
        </p:nvSpPr>
        <p:spPr/>
        <p:txBody>
          <a:bodyPr/>
          <a:lstStyle/>
          <a:p>
            <a:fld id="{401CF334-2D5C-4859-84A6-CA7E6E43FAEB}" type="slidenum">
              <a:rPr lang="en-US" smtClean="0"/>
              <a:t>7</a:t>
            </a:fld>
            <a:endParaRPr lang="en-US" dirty="0"/>
          </a:p>
        </p:txBody>
      </p:sp>
      <p:sp>
        <p:nvSpPr>
          <p:cNvPr id="20" name="Oval 19">
            <a:extLst>
              <a:ext uri="{FF2B5EF4-FFF2-40B4-BE49-F238E27FC236}">
                <a16:creationId xmlns:a16="http://schemas.microsoft.com/office/drawing/2014/main" id="{AC3EA378-707F-45CA-A4E7-1D27D84A39CC}"/>
              </a:ext>
            </a:extLst>
          </p:cNvPr>
          <p:cNvSpPr/>
          <p:nvPr/>
        </p:nvSpPr>
        <p:spPr>
          <a:xfrm>
            <a:off x="7924800" y="4225771"/>
            <a:ext cx="322555" cy="488271"/>
          </a:xfrm>
          <a:prstGeom prst="ellipse">
            <a:avLst/>
          </a:prstGeom>
          <a:noFill/>
          <a:ln>
            <a:solidFill>
              <a:srgbClr val="FF00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cxnSp>
        <p:nvCxnSpPr>
          <p:cNvPr id="7" name="Straight Arrow Connector 6">
            <a:extLst>
              <a:ext uri="{FF2B5EF4-FFF2-40B4-BE49-F238E27FC236}">
                <a16:creationId xmlns:a16="http://schemas.microsoft.com/office/drawing/2014/main" id="{B1B703F2-F661-4EAA-8C58-E9E89F8A03DA}"/>
              </a:ext>
            </a:extLst>
          </p:cNvPr>
          <p:cNvCxnSpPr>
            <a:cxnSpLocks/>
          </p:cNvCxnSpPr>
          <p:nvPr/>
        </p:nvCxnSpPr>
        <p:spPr>
          <a:xfrm>
            <a:off x="4862031" y="3554963"/>
            <a:ext cx="2611180" cy="0"/>
          </a:xfrm>
          <a:prstGeom prst="straightConnector1">
            <a:avLst/>
          </a:prstGeom>
          <a:ln w="12700"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2" name="Date Placeholder 11">
            <a:extLst>
              <a:ext uri="{FF2B5EF4-FFF2-40B4-BE49-F238E27FC236}">
                <a16:creationId xmlns:a16="http://schemas.microsoft.com/office/drawing/2014/main" id="{4CA8D744-8832-44A5-ADAC-06FB7922D435}"/>
              </a:ext>
            </a:extLst>
          </p:cNvPr>
          <p:cNvSpPr>
            <a:spLocks noGrp="1"/>
          </p:cNvSpPr>
          <p:nvPr>
            <p:ph type="dt" sz="half" idx="10"/>
          </p:nvPr>
        </p:nvSpPr>
        <p:spPr/>
        <p:txBody>
          <a:bodyPr/>
          <a:lstStyle/>
          <a:p>
            <a:r>
              <a:rPr lang="en-US"/>
              <a:t>07/22/2019</a:t>
            </a:r>
            <a:endParaRPr lang="en-US" dirty="0"/>
          </a:p>
        </p:txBody>
      </p:sp>
      <p:pic>
        <p:nvPicPr>
          <p:cNvPr id="8" name="Content Placeholder 7">
            <a:extLst>
              <a:ext uri="{FF2B5EF4-FFF2-40B4-BE49-F238E27FC236}">
                <a16:creationId xmlns:a16="http://schemas.microsoft.com/office/drawing/2014/main" id="{9C24A677-98FF-409A-A852-9FC14537A4F0}"/>
              </a:ext>
            </a:extLst>
          </p:cNvPr>
          <p:cNvPicPr>
            <a:picLocks noGrp="1" noChangeAspect="1"/>
          </p:cNvPicPr>
          <p:nvPr>
            <p:ph sz="half" idx="1"/>
          </p:nvPr>
        </p:nvPicPr>
        <p:blipFill>
          <a:blip r:embed="rId2"/>
          <a:stretch>
            <a:fillRect/>
          </a:stretch>
        </p:blipFill>
        <p:spPr>
          <a:xfrm>
            <a:off x="4341528" y="1884784"/>
            <a:ext cx="3905828" cy="3433378"/>
          </a:xfrm>
          <a:prstGeom prst="rect">
            <a:avLst/>
          </a:prstGeom>
        </p:spPr>
      </p:pic>
    </p:spTree>
    <p:extLst>
      <p:ext uri="{BB962C8B-B14F-4D97-AF65-F5344CB8AC3E}">
        <p14:creationId xmlns:p14="http://schemas.microsoft.com/office/powerpoint/2010/main" val="2003168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478A7-038C-4D05-8F8F-C34F204D6171}"/>
              </a:ext>
            </a:extLst>
          </p:cNvPr>
          <p:cNvSpPr>
            <a:spLocks noGrp="1"/>
          </p:cNvSpPr>
          <p:nvPr>
            <p:ph type="title"/>
          </p:nvPr>
        </p:nvSpPr>
        <p:spPr/>
        <p:txBody>
          <a:bodyPr>
            <a:normAutofit fontScale="90000"/>
          </a:bodyPr>
          <a:lstStyle/>
          <a:p>
            <a:r>
              <a:rPr lang="en-US" dirty="0"/>
              <a:t>General Fund Expenditures by Department and Activity – Budget to Actual</a:t>
            </a:r>
          </a:p>
        </p:txBody>
      </p:sp>
      <p:sp>
        <p:nvSpPr>
          <p:cNvPr id="4" name="Footer Placeholder 3">
            <a:extLst>
              <a:ext uri="{FF2B5EF4-FFF2-40B4-BE49-F238E27FC236}">
                <a16:creationId xmlns:a16="http://schemas.microsoft.com/office/drawing/2014/main" id="{E1999A0C-C812-4DFA-B16C-6D389D8CCAE9}"/>
              </a:ext>
            </a:extLst>
          </p:cNvPr>
          <p:cNvSpPr>
            <a:spLocks noGrp="1"/>
          </p:cNvSpPr>
          <p:nvPr>
            <p:ph type="ftr" sz="quarter" idx="11"/>
          </p:nvPr>
        </p:nvSpPr>
        <p:spPr/>
        <p:txBody>
          <a:bodyPr/>
          <a:lstStyle/>
          <a:p>
            <a:r>
              <a:rPr lang="en-US" dirty="0"/>
              <a:t>City of Chehalis</a:t>
            </a:r>
          </a:p>
        </p:txBody>
      </p:sp>
      <p:sp>
        <p:nvSpPr>
          <p:cNvPr id="5" name="Slide Number Placeholder 4">
            <a:extLst>
              <a:ext uri="{FF2B5EF4-FFF2-40B4-BE49-F238E27FC236}">
                <a16:creationId xmlns:a16="http://schemas.microsoft.com/office/drawing/2014/main" id="{5F43B7A6-48F2-47ED-8B9A-213BB3C8D2A8}"/>
              </a:ext>
            </a:extLst>
          </p:cNvPr>
          <p:cNvSpPr>
            <a:spLocks noGrp="1"/>
          </p:cNvSpPr>
          <p:nvPr>
            <p:ph type="sldNum" sz="quarter" idx="12"/>
          </p:nvPr>
        </p:nvSpPr>
        <p:spPr/>
        <p:txBody>
          <a:bodyPr/>
          <a:lstStyle/>
          <a:p>
            <a:fld id="{401CF334-2D5C-4859-84A6-CA7E6E43FAEB}" type="slidenum">
              <a:rPr lang="en-US" smtClean="0"/>
              <a:t>8</a:t>
            </a:fld>
            <a:endParaRPr lang="en-US" dirty="0"/>
          </a:p>
        </p:txBody>
      </p:sp>
      <p:sp>
        <p:nvSpPr>
          <p:cNvPr id="12" name="TextBox 11">
            <a:extLst>
              <a:ext uri="{FF2B5EF4-FFF2-40B4-BE49-F238E27FC236}">
                <a16:creationId xmlns:a16="http://schemas.microsoft.com/office/drawing/2014/main" id="{CC745F72-346C-4E56-B0F4-8A30E3920109}"/>
              </a:ext>
            </a:extLst>
          </p:cNvPr>
          <p:cNvSpPr txBox="1"/>
          <p:nvPr/>
        </p:nvSpPr>
        <p:spPr>
          <a:xfrm>
            <a:off x="994389" y="5317993"/>
            <a:ext cx="6764694" cy="1200329"/>
          </a:xfrm>
          <a:prstGeom prst="rect">
            <a:avLst/>
          </a:prstGeom>
          <a:noFill/>
          <a:ln>
            <a:solidFill>
              <a:schemeClr val="bg2"/>
            </a:solidFill>
          </a:ln>
        </p:spPr>
        <p:txBody>
          <a:bodyPr wrap="square" rtlCol="0">
            <a:spAutoFit/>
          </a:bodyPr>
          <a:lstStyle/>
          <a:p>
            <a:r>
              <a:rPr lang="en-US" sz="1200" b="1" dirty="0"/>
              <a:t>Overall, for the most departments operated within normal budget parameters. Exceptions:</a:t>
            </a:r>
            <a:r>
              <a:rPr lang="en-US" sz="1200" dirty="0"/>
              <a:t> </a:t>
            </a:r>
          </a:p>
          <a:p>
            <a:pPr marL="171450" indent="-171450">
              <a:buFont typeface="Arial" panose="020B0604020202020204" pitchFamily="34" charset="0"/>
              <a:buChar char="•"/>
            </a:pPr>
            <a:r>
              <a:rPr lang="en-US" sz="1200" dirty="0"/>
              <a:t>HR:  Professional services related to collective bargaining union negotiations</a:t>
            </a:r>
          </a:p>
          <a:p>
            <a:pPr marL="171450" indent="-171450">
              <a:buFont typeface="Arial" panose="020B0604020202020204" pitchFamily="34" charset="0"/>
              <a:buChar char="•"/>
            </a:pPr>
            <a:r>
              <a:rPr lang="en-US" sz="1200" dirty="0"/>
              <a:t>Fire: Space rent for temporary fire station; 2019 H.S.A contributions for firefighters paid in first    half; annual WCIA insurance paid in first half </a:t>
            </a:r>
          </a:p>
          <a:p>
            <a:pPr marL="171450" indent="-171450">
              <a:buFont typeface="Arial" panose="020B0604020202020204" pitchFamily="34" charset="0"/>
              <a:buChar char="•"/>
            </a:pPr>
            <a:r>
              <a:rPr lang="en-US" sz="1200" dirty="0"/>
              <a:t>Planning &amp; Building: Consultant service $85K for flood storage master plan phase 2. Approved by the Council in Nov. 2018 but not included in the 2019 adopted budget. </a:t>
            </a:r>
          </a:p>
        </p:txBody>
      </p:sp>
      <p:sp>
        <p:nvSpPr>
          <p:cNvPr id="6" name="Date Placeholder 5">
            <a:extLst>
              <a:ext uri="{FF2B5EF4-FFF2-40B4-BE49-F238E27FC236}">
                <a16:creationId xmlns:a16="http://schemas.microsoft.com/office/drawing/2014/main" id="{401D8B5F-256E-4775-904B-83816EC8DF7F}"/>
              </a:ext>
            </a:extLst>
          </p:cNvPr>
          <p:cNvSpPr>
            <a:spLocks noGrp="1"/>
          </p:cNvSpPr>
          <p:nvPr>
            <p:ph type="dt" sz="half" idx="10"/>
          </p:nvPr>
        </p:nvSpPr>
        <p:spPr/>
        <p:txBody>
          <a:bodyPr/>
          <a:lstStyle/>
          <a:p>
            <a:r>
              <a:rPr lang="en-US"/>
              <a:t>07/22/2019</a:t>
            </a:r>
            <a:endParaRPr lang="en-US" dirty="0"/>
          </a:p>
        </p:txBody>
      </p:sp>
      <p:pic>
        <p:nvPicPr>
          <p:cNvPr id="16" name="Content Placeholder 15">
            <a:extLst>
              <a:ext uri="{FF2B5EF4-FFF2-40B4-BE49-F238E27FC236}">
                <a16:creationId xmlns:a16="http://schemas.microsoft.com/office/drawing/2014/main" id="{B193EF1E-2E8F-42BB-A9FD-E343CB8739FE}"/>
              </a:ext>
            </a:extLst>
          </p:cNvPr>
          <p:cNvPicPr>
            <a:picLocks noGrp="1" noChangeAspect="1"/>
          </p:cNvPicPr>
          <p:nvPr>
            <p:ph idx="1"/>
          </p:nvPr>
        </p:nvPicPr>
        <p:blipFill>
          <a:blip r:embed="rId2"/>
          <a:stretch>
            <a:fillRect/>
          </a:stretch>
        </p:blipFill>
        <p:spPr>
          <a:xfrm>
            <a:off x="1418253" y="1694747"/>
            <a:ext cx="5794310" cy="3544781"/>
          </a:xfrm>
          <a:prstGeom prst="rect">
            <a:avLst/>
          </a:prstGeom>
        </p:spPr>
      </p:pic>
      <p:pic>
        <p:nvPicPr>
          <p:cNvPr id="18" name="Picture 17">
            <a:extLst>
              <a:ext uri="{FF2B5EF4-FFF2-40B4-BE49-F238E27FC236}">
                <a16:creationId xmlns:a16="http://schemas.microsoft.com/office/drawing/2014/main" id="{0A7673E0-0745-4110-854E-E545D9F408B1}"/>
              </a:ext>
            </a:extLst>
          </p:cNvPr>
          <p:cNvPicPr>
            <a:picLocks noChangeAspect="1"/>
          </p:cNvPicPr>
          <p:nvPr/>
        </p:nvPicPr>
        <p:blipFill>
          <a:blip r:embed="rId3"/>
          <a:stretch>
            <a:fillRect/>
          </a:stretch>
        </p:blipFill>
        <p:spPr>
          <a:xfrm>
            <a:off x="7411581" y="1192156"/>
            <a:ext cx="695004" cy="432854"/>
          </a:xfrm>
          <a:prstGeom prst="rect">
            <a:avLst/>
          </a:prstGeom>
        </p:spPr>
      </p:pic>
    </p:spTree>
    <p:extLst>
      <p:ext uri="{BB962C8B-B14F-4D97-AF65-F5344CB8AC3E}">
        <p14:creationId xmlns:p14="http://schemas.microsoft.com/office/powerpoint/2010/main" val="1468899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3D28C-4E43-4A5A-9222-B000D3A991C9}"/>
              </a:ext>
            </a:extLst>
          </p:cNvPr>
          <p:cNvSpPr>
            <a:spLocks noGrp="1"/>
          </p:cNvSpPr>
          <p:nvPr>
            <p:ph type="title"/>
          </p:nvPr>
        </p:nvSpPr>
        <p:spPr/>
        <p:txBody>
          <a:bodyPr>
            <a:normAutofit fontScale="90000"/>
          </a:bodyPr>
          <a:lstStyle/>
          <a:p>
            <a:r>
              <a:rPr lang="en-US" dirty="0"/>
              <a:t>General Fund Expenditures Proportion – </a:t>
            </a:r>
            <a:br>
              <a:rPr lang="en-US" dirty="0"/>
            </a:br>
            <a:r>
              <a:rPr lang="en-US" dirty="0"/>
              <a:t>By Department &amp; By Category</a:t>
            </a:r>
          </a:p>
        </p:txBody>
      </p:sp>
      <p:sp>
        <p:nvSpPr>
          <p:cNvPr id="5" name="Footer Placeholder 4">
            <a:extLst>
              <a:ext uri="{FF2B5EF4-FFF2-40B4-BE49-F238E27FC236}">
                <a16:creationId xmlns:a16="http://schemas.microsoft.com/office/drawing/2014/main" id="{923E07BF-20DD-44A9-B882-04F5647624B1}"/>
              </a:ext>
            </a:extLst>
          </p:cNvPr>
          <p:cNvSpPr>
            <a:spLocks noGrp="1"/>
          </p:cNvSpPr>
          <p:nvPr>
            <p:ph type="ftr" sz="quarter" idx="11"/>
          </p:nvPr>
        </p:nvSpPr>
        <p:spPr/>
        <p:txBody>
          <a:bodyPr/>
          <a:lstStyle/>
          <a:p>
            <a:r>
              <a:rPr lang="en-US" dirty="0"/>
              <a:t>City of Chehalis</a:t>
            </a:r>
          </a:p>
        </p:txBody>
      </p:sp>
      <p:sp>
        <p:nvSpPr>
          <p:cNvPr id="6" name="Slide Number Placeholder 5">
            <a:extLst>
              <a:ext uri="{FF2B5EF4-FFF2-40B4-BE49-F238E27FC236}">
                <a16:creationId xmlns:a16="http://schemas.microsoft.com/office/drawing/2014/main" id="{0C84AD2E-F761-49FD-8865-30A2EE5C033C}"/>
              </a:ext>
            </a:extLst>
          </p:cNvPr>
          <p:cNvSpPr>
            <a:spLocks noGrp="1"/>
          </p:cNvSpPr>
          <p:nvPr>
            <p:ph type="sldNum" sz="quarter" idx="12"/>
          </p:nvPr>
        </p:nvSpPr>
        <p:spPr/>
        <p:txBody>
          <a:bodyPr/>
          <a:lstStyle/>
          <a:p>
            <a:fld id="{401CF334-2D5C-4859-84A6-CA7E6E43FAEB}" type="slidenum">
              <a:rPr lang="en-US" smtClean="0"/>
              <a:t>9</a:t>
            </a:fld>
            <a:endParaRPr lang="en-US" dirty="0"/>
          </a:p>
        </p:txBody>
      </p:sp>
      <p:sp>
        <p:nvSpPr>
          <p:cNvPr id="15" name="TextBox 14">
            <a:extLst>
              <a:ext uri="{FF2B5EF4-FFF2-40B4-BE49-F238E27FC236}">
                <a16:creationId xmlns:a16="http://schemas.microsoft.com/office/drawing/2014/main" id="{87CFA11F-1EBC-49F5-9FFD-580C2AB1CB6D}"/>
              </a:ext>
            </a:extLst>
          </p:cNvPr>
          <p:cNvSpPr txBox="1"/>
          <p:nvPr/>
        </p:nvSpPr>
        <p:spPr>
          <a:xfrm>
            <a:off x="554955" y="5078027"/>
            <a:ext cx="4012707" cy="830997"/>
          </a:xfrm>
          <a:prstGeom prst="rect">
            <a:avLst/>
          </a:prstGeom>
          <a:noFill/>
          <a:ln>
            <a:solidFill>
              <a:schemeClr val="bg2"/>
            </a:solidFill>
          </a:ln>
        </p:spPr>
        <p:txBody>
          <a:bodyPr wrap="square" rtlCol="0">
            <a:spAutoFit/>
          </a:bodyPr>
          <a:lstStyle/>
          <a:p>
            <a:r>
              <a:rPr lang="en-US" sz="1200" dirty="0">
                <a:solidFill>
                  <a:srgbClr val="0070C0"/>
                </a:solidFill>
              </a:rPr>
              <a:t>Police and Fire make up 49.6% of the General Fund YTD total expenditures &amp; transfers-out. </a:t>
            </a:r>
          </a:p>
          <a:p>
            <a:r>
              <a:rPr lang="en-US" sz="1200" dirty="0">
                <a:solidFill>
                  <a:srgbClr val="0070C0"/>
                </a:solidFill>
              </a:rPr>
              <a:t>It is 58.6% of the Genera Fund’s operating expenditures (excluding capital, debt service &amp; transfers).</a:t>
            </a:r>
          </a:p>
        </p:txBody>
      </p:sp>
      <p:sp>
        <p:nvSpPr>
          <p:cNvPr id="22" name="TextBox 21">
            <a:extLst>
              <a:ext uri="{FF2B5EF4-FFF2-40B4-BE49-F238E27FC236}">
                <a16:creationId xmlns:a16="http://schemas.microsoft.com/office/drawing/2014/main" id="{CA6AEC0B-2B67-45F0-B7E8-02E533C0BAF5}"/>
              </a:ext>
            </a:extLst>
          </p:cNvPr>
          <p:cNvSpPr txBox="1"/>
          <p:nvPr/>
        </p:nvSpPr>
        <p:spPr>
          <a:xfrm>
            <a:off x="4639673" y="5074727"/>
            <a:ext cx="3989179" cy="1015663"/>
          </a:xfrm>
          <a:prstGeom prst="rect">
            <a:avLst/>
          </a:prstGeom>
          <a:noFill/>
          <a:ln>
            <a:solidFill>
              <a:schemeClr val="bg2"/>
            </a:solidFill>
          </a:ln>
        </p:spPr>
        <p:txBody>
          <a:bodyPr wrap="square" rtlCol="0">
            <a:spAutoFit/>
          </a:bodyPr>
          <a:lstStyle/>
          <a:p>
            <a:r>
              <a:rPr lang="en-US" sz="1200" dirty="0">
                <a:solidFill>
                  <a:srgbClr val="0070C0"/>
                </a:solidFill>
              </a:rPr>
              <a:t>YTD Salaries and Benefits $3,436,997 (48.1% of the 2019 budget). It is 62.5% of the General Fund YTD expenditures and transfers-out, or 73.5% of the total operating expenditures (excluding capital, debt service, and transfers)</a:t>
            </a:r>
          </a:p>
        </p:txBody>
      </p:sp>
      <p:sp>
        <p:nvSpPr>
          <p:cNvPr id="3" name="Date Placeholder 2">
            <a:extLst>
              <a:ext uri="{FF2B5EF4-FFF2-40B4-BE49-F238E27FC236}">
                <a16:creationId xmlns:a16="http://schemas.microsoft.com/office/drawing/2014/main" id="{B17DFD36-7055-44C7-8AA7-F86C87CF5043}"/>
              </a:ext>
            </a:extLst>
          </p:cNvPr>
          <p:cNvSpPr>
            <a:spLocks noGrp="1"/>
          </p:cNvSpPr>
          <p:nvPr>
            <p:ph type="dt" sz="half" idx="10"/>
          </p:nvPr>
        </p:nvSpPr>
        <p:spPr/>
        <p:txBody>
          <a:bodyPr/>
          <a:lstStyle/>
          <a:p>
            <a:r>
              <a:rPr lang="en-US"/>
              <a:t>07/22/2019</a:t>
            </a:r>
            <a:endParaRPr lang="en-US" dirty="0"/>
          </a:p>
        </p:txBody>
      </p:sp>
      <p:pic>
        <p:nvPicPr>
          <p:cNvPr id="7" name="Content Placeholder 6">
            <a:extLst>
              <a:ext uri="{FF2B5EF4-FFF2-40B4-BE49-F238E27FC236}">
                <a16:creationId xmlns:a16="http://schemas.microsoft.com/office/drawing/2014/main" id="{84B78592-20E5-4D5A-A8FB-7B2150A81A02}"/>
              </a:ext>
            </a:extLst>
          </p:cNvPr>
          <p:cNvPicPr>
            <a:picLocks noGrp="1" noChangeAspect="1"/>
          </p:cNvPicPr>
          <p:nvPr>
            <p:ph sz="half" idx="1"/>
          </p:nvPr>
        </p:nvPicPr>
        <p:blipFill>
          <a:blip r:embed="rId2"/>
          <a:stretch>
            <a:fillRect/>
          </a:stretch>
        </p:blipFill>
        <p:spPr>
          <a:xfrm>
            <a:off x="319087" y="1874289"/>
            <a:ext cx="4228504" cy="3117332"/>
          </a:xfrm>
          <a:prstGeom prst="rect">
            <a:avLst/>
          </a:prstGeom>
        </p:spPr>
      </p:pic>
      <p:pic>
        <p:nvPicPr>
          <p:cNvPr id="10" name="Content Placeholder 9">
            <a:extLst>
              <a:ext uri="{FF2B5EF4-FFF2-40B4-BE49-F238E27FC236}">
                <a16:creationId xmlns:a16="http://schemas.microsoft.com/office/drawing/2014/main" id="{049ECC0E-C47D-4F2C-8FDC-A6018E44EBFC}"/>
              </a:ext>
            </a:extLst>
          </p:cNvPr>
          <p:cNvPicPr>
            <a:picLocks noGrp="1" noChangeAspect="1"/>
          </p:cNvPicPr>
          <p:nvPr>
            <p:ph sz="half" idx="2"/>
          </p:nvPr>
        </p:nvPicPr>
        <p:blipFill>
          <a:blip r:embed="rId3"/>
          <a:stretch>
            <a:fillRect/>
          </a:stretch>
        </p:blipFill>
        <p:spPr>
          <a:xfrm>
            <a:off x="4567662" y="1874289"/>
            <a:ext cx="4022725" cy="3144401"/>
          </a:xfrm>
          <a:prstGeom prst="rect">
            <a:avLst/>
          </a:prstGeom>
        </p:spPr>
      </p:pic>
    </p:spTree>
    <p:extLst>
      <p:ext uri="{BB962C8B-B14F-4D97-AF65-F5344CB8AC3E}">
        <p14:creationId xmlns:p14="http://schemas.microsoft.com/office/powerpoint/2010/main" val="3945400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Business brainstorming presentation.potx" id="{DE77CA07-3D7A-4CF2-AF02-587F794CB3CB}" vid="{13C2A94F-C0A1-4622-B71C-29A3B00D5E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brainstorming presentation</Template>
  <TotalTime>4337</TotalTime>
  <Words>1147</Words>
  <Application>Microsoft Office PowerPoint</Application>
  <PresentationFormat>On-screen Show (4:3)</PresentationFormat>
  <Paragraphs>135</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Century Gothic</vt:lpstr>
      <vt:lpstr>Courier New</vt:lpstr>
      <vt:lpstr>Palatino Linotype</vt:lpstr>
      <vt:lpstr>Wingdings</vt:lpstr>
      <vt:lpstr>Wingdings 2</vt:lpstr>
      <vt:lpstr>Presentation on brainstorming</vt:lpstr>
      <vt:lpstr>  2019 Second Quarter Financial Report  Period Ending June 30, 2019</vt:lpstr>
      <vt:lpstr>Discussion</vt:lpstr>
      <vt:lpstr>Overview – All City Funds Combined</vt:lpstr>
      <vt:lpstr>General Fund Overview</vt:lpstr>
      <vt:lpstr>General Fund Revenues -Budget to Actual  </vt:lpstr>
      <vt:lpstr>General Fund Revenues by Source</vt:lpstr>
      <vt:lpstr>General Fund Revenues –  Regular Local Sales Tax Trend</vt:lpstr>
      <vt:lpstr>General Fund Expenditures by Department and Activity – Budget to Actual</vt:lpstr>
      <vt:lpstr>General Fund Expenditures Proportion –  By Department &amp; By Category</vt:lpstr>
      <vt:lpstr>Enterprise Funds Summary</vt:lpstr>
      <vt:lpstr>Treasure's Report</vt:lpstr>
      <vt:lpstr>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BUDGET AMENDMENT</dc:title>
  <dc:creator>Jerry Saul</dc:creator>
  <cp:lastModifiedBy>Jill Anderson</cp:lastModifiedBy>
  <cp:revision>363</cp:revision>
  <cp:lastPrinted>2019-07-22T19:30:51Z</cp:lastPrinted>
  <dcterms:created xsi:type="dcterms:W3CDTF">2018-05-14T02:59:59Z</dcterms:created>
  <dcterms:modified xsi:type="dcterms:W3CDTF">2019-07-22T23:14:29Z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