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6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3" r:id="rId3"/>
    <p:sldId id="273" r:id="rId4"/>
    <p:sldId id="302" r:id="rId5"/>
    <p:sldId id="305" r:id="rId6"/>
    <p:sldId id="306" r:id="rId7"/>
    <p:sldId id="307" r:id="rId8"/>
    <p:sldId id="308" r:id="rId9"/>
    <p:sldId id="301" r:id="rId10"/>
    <p:sldId id="309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6494AF5-9F68-433F-A83C-42A80D297058}">
          <p14:sldIdLst>
            <p14:sldId id="256"/>
            <p14:sldId id="303"/>
            <p14:sldId id="273"/>
            <p14:sldId id="302"/>
            <p14:sldId id="305"/>
            <p14:sldId id="306"/>
            <p14:sldId id="307"/>
            <p14:sldId id="308"/>
            <p14:sldId id="301"/>
            <p14:sldId id="30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5407" autoAdjust="0"/>
  </p:normalViewPr>
  <p:slideViewPr>
    <p:cSldViewPr snapToGrid="0">
      <p:cViewPr varScale="1">
        <p:scale>
          <a:sx n="114" d="100"/>
          <a:sy n="114" d="100"/>
        </p:scale>
        <p:origin x="1566" y="102"/>
      </p:cViewPr>
      <p:guideLst/>
    </p:cSldViewPr>
  </p:slideViewPr>
  <p:outlineViewPr>
    <p:cViewPr>
      <p:scale>
        <a:sx n="33" d="100"/>
        <a:sy n="33" d="100"/>
      </p:scale>
      <p:origin x="0" y="-55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498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1F0CE-D061-41DF-8892-50BC5092D1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404E65C9-C71E-4032-9790-686807D440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362207"/>
      </p:ext>
    </p:extLst>
  </p:cSld>
  <p:clrMap bg1="lt1" tx1="dk1" bg2="lt2" tx2="dk2" accent1="accent1" accent2="accent2" accent3="accent3" accent4="accent4" accent5="accent5" accent6="accent6" hlink="hlink" folHlink="folHlink"/>
  <p:hf hdr="0" dt="0"/>
  <p:extLst mod="1">
    <p:ext uri="{56416CCD-93CA-4268-BC5B-53C4BB910035}">
      <p15:sldGuideLst xmlns:p15="http://schemas.microsoft.com/office/powerpoint/2012/main">
        <p15:guide id="1" orient="horz" pos="2928" userDrawn="1">
          <p15:clr>
            <a:srgbClr val="F26B43"/>
          </p15:clr>
        </p15:guide>
        <p15:guide id="2" pos="2208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FAF6D133-4D75-4AC1-B119-8A6DE2835DE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6"/>
            <a:ext cx="5607050" cy="3660775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044175C4-B1C5-428C-9BFE-CDB7F50FE0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17426-077C-4DB4-A4B4-497C1BDB76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681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80EA-7D77-40DA-BC7E-A28A44E70C04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99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93CE-DC4C-41A1-A3A5-815B2F9CE0DF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8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6870-9A93-4E35-891A-ED0CDCFED99A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1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7AD9-9C1E-4B92-B6F4-C06C0E08F243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1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DE73-EF10-498D-BC7A-7D05C38B5817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95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F5A4-4C21-40CA-B6B3-2BDBA955FBA5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7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F286-30F1-4F8E-9405-EB8607F19EE1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2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6981-58EC-4BFF-9DD9-200A1192FDB5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2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D05C-6036-426D-B8E9-1711F28A37FB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City of Chehalis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4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80ED01-3EAD-4056-BC29-DA3E3ED677B7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City of Chehalis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7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A019-7405-4549-A7C1-A75F30AEEC08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1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C45D5D-BAE8-410A-99EB-A543C9B7AC5F}" type="datetime1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City of Chehalis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77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731520"/>
            <a:ext cx="7772400" cy="4572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000" dirty="0"/>
              <a:t>City of Chehalis </a:t>
            </a:r>
            <a:br>
              <a:rPr lang="en-US" sz="3000" dirty="0"/>
            </a:br>
            <a:br>
              <a:rPr lang="en-US" sz="3000" dirty="0"/>
            </a:br>
            <a:r>
              <a:rPr lang="en-US" sz="3600" dirty="0"/>
              <a:t>Proposed Second Amendment </a:t>
            </a:r>
            <a:br>
              <a:rPr lang="en-US" sz="3600" dirty="0"/>
            </a:br>
            <a:r>
              <a:rPr lang="en-US" sz="3600" dirty="0"/>
              <a:t>to the 2019 Budget</a:t>
            </a:r>
            <a:br>
              <a:rPr lang="en-US" sz="3600" dirty="0"/>
            </a:br>
            <a:r>
              <a:rPr lang="en-US" sz="3600" dirty="0"/>
              <a:t>Ordinance No. 1000-B</a:t>
            </a:r>
            <a:br>
              <a:rPr lang="en-US" sz="3600" b="1" dirty="0"/>
            </a:br>
            <a:br>
              <a:rPr lang="en-US" sz="2100" dirty="0"/>
            </a:br>
            <a:r>
              <a:rPr lang="en-US" sz="2100" dirty="0"/>
              <a:t>07/22/2019</a:t>
            </a:r>
            <a:br>
              <a:rPr lang="en-US" sz="2100" dirty="0"/>
            </a:br>
            <a:br>
              <a:rPr lang="en-US" sz="2100" dirty="0"/>
            </a:br>
            <a:r>
              <a:rPr lang="en-US" sz="2100" dirty="0"/>
              <a:t>Presenter: Chun Saul</a:t>
            </a:r>
            <a:br>
              <a:rPr lang="en-US" sz="2100" dirty="0"/>
            </a:br>
            <a:br>
              <a:rPr lang="en-US" sz="2100" dirty="0"/>
            </a:br>
            <a:endParaRPr lang="en-US" sz="21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07CDD0-C8FA-4DA6-947D-4DD8F57C2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/>
              <a:t>City of Chehalis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535BE1-2DD5-4E8A-98C0-A84B9AC90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0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C1F8-EF59-4A00-B822-7E73C0956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604D-BD2F-4990-A680-A15BBA22E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Questions or Comments?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Recommendation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It is recommended that the City Council approve the proposed budget amendment and Pass Ordinance No. 1000-B on first reading</a:t>
            </a:r>
          </a:p>
          <a:p>
            <a:endParaRPr lang="en-US" dirty="0"/>
          </a:p>
          <a:p>
            <a:r>
              <a:rPr lang="en-US" dirty="0"/>
              <a:t>Thank you!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124BA1-E50D-44AA-8815-03DCEC614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B55A1-58A0-4E0E-AA5A-8822E0965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9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C4A62-76DA-4989-8896-7B4E8F598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19"/>
            <a:ext cx="77724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0B66E-53F6-4731-8B8F-61E656749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1828800"/>
            <a:ext cx="777240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Proposed Amendment to the 2019 Budget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Second amendment to the 2019 Budget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Total All City Funds Combined (City-Wide) Overview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General Fund Overview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Public Facilities Reserve Fund Overview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Other Funds Overview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Recommendation to Pass Ordinance No. 1000-B on first reading</a:t>
            </a:r>
            <a:r>
              <a:rPr lang="en-US" sz="18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79AD4-678C-43A7-BB6F-340E55AF6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/>
              <a:t>City of Chehalis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8978FD-8F54-471A-A57B-565ABAF8D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5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E13F9-2278-45CD-8463-17925555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7772400" cy="914400"/>
          </a:xfrm>
        </p:spPr>
        <p:txBody>
          <a:bodyPr lIns="45720" rIns="45720">
            <a:noAutofit/>
          </a:bodyPr>
          <a:lstStyle/>
          <a:p>
            <a:r>
              <a:rPr lang="en-US" sz="3600" dirty="0"/>
              <a:t>Overview of 2019 Budget Amendment– </a:t>
            </a:r>
            <a:br>
              <a:rPr lang="en-US" sz="3600" dirty="0"/>
            </a:br>
            <a:r>
              <a:rPr lang="en-US" sz="3600" dirty="0"/>
              <a:t>All Funds (City-Wide)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5EDBE-A8AF-465B-B12D-D9FC64D6A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53" y="1828800"/>
            <a:ext cx="7772400" cy="4389120"/>
          </a:xfrm>
        </p:spPr>
        <p:txBody>
          <a:bodyPr>
            <a:normAutofit/>
          </a:bodyPr>
          <a:lstStyle/>
          <a:p>
            <a:r>
              <a:rPr lang="en-US" b="1" dirty="0"/>
              <a:t>Proposed Budget Amendment Includes: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Net City-wide Decrease in Fund Balance $704,757: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b="1" dirty="0"/>
              <a:t>Fund Balance - Other than the General Fund, all other funds are restricted funds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Restricted funds account for specific revenues or resources that are legally restricted or designated to finance particular activities of the city, such as utilities funds.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728CA-0595-49F8-B553-FF5712F8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/>
              <a:t>City of Chehalis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F26C1-392B-4E8B-89D7-967711DC8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C6BC3E-F69E-4F49-B489-C9FBCE083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84" y="2845974"/>
            <a:ext cx="5547841" cy="184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6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7A64-5E3A-4CBC-A976-F852710B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7772400" cy="1038294"/>
          </a:xfrm>
        </p:spPr>
        <p:txBody>
          <a:bodyPr vert="horz" lIns="45720" tIns="45720" rIns="45720" bIns="45720" rtlCol="0" anchor="t" anchorCtr="0">
            <a:noAutofit/>
          </a:bodyPr>
          <a:lstStyle/>
          <a:p>
            <a:r>
              <a:rPr lang="en-US" sz="3600" dirty="0"/>
              <a:t>Overview of 2019 Budget Amendment– </a:t>
            </a:r>
            <a:br>
              <a:rPr lang="en-US" sz="3600" dirty="0"/>
            </a:br>
            <a:r>
              <a:rPr lang="en-US" sz="3600" dirty="0"/>
              <a:t>All Funds (City-Wide)-continued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1E6F7-743B-4E17-875C-3A9E2D306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828800"/>
            <a:ext cx="7772400" cy="4572000"/>
          </a:xfrm>
        </p:spPr>
        <p:txBody>
          <a:bodyPr lIns="45720" rIns="45720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Summary of Net Changes in Fund Balance by Fund:</a:t>
            </a:r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21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D291D-7055-4B38-A8EE-257465361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/>
              <a:t>City of Chehalis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5D919-5A2F-46D4-BDAA-3F33E10AB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ED3C98-20EB-4B83-914A-F1F876FD9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293" y="2450507"/>
            <a:ext cx="4603477" cy="24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47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7A64-5E3A-4CBC-A976-F852710B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7772400" cy="1038294"/>
          </a:xfrm>
        </p:spPr>
        <p:txBody>
          <a:bodyPr vert="horz" lIns="45720" tIns="45720" rIns="45720" bIns="45720" rtlCol="0" anchor="t" anchorCtr="0">
            <a:noAutofit/>
          </a:bodyPr>
          <a:lstStyle/>
          <a:p>
            <a:r>
              <a:rPr lang="en-US" sz="3600" dirty="0"/>
              <a:t>Overview of 2019 Budget Amendment– </a:t>
            </a:r>
            <a:br>
              <a:rPr lang="en-US" sz="3600" dirty="0"/>
            </a:br>
            <a:r>
              <a:rPr lang="en-US" sz="3600" dirty="0"/>
              <a:t>General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1E6F7-743B-4E17-875C-3A9E2D306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828800"/>
            <a:ext cx="7772400" cy="4572000"/>
          </a:xfrm>
        </p:spPr>
        <p:txBody>
          <a:bodyPr lIns="45720" rIns="45720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Net Decrease in General Fund Balance $181,498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Summary by Department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z="21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D291D-7055-4B38-A8EE-257465361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/>
              <a:t>City of Chehalis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5D919-5A2F-46D4-BDAA-3F33E10AB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6B14991-BEE6-4018-9BEE-57D061640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689" y="2626468"/>
            <a:ext cx="5820388" cy="369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27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D17B6-FC66-45F0-9DB0-84B48161B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- Ending Fund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8B80F-5CA8-40E5-820B-41B9AB817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Estimated ending fund balance of the General Fund is $790,431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is 7.9% of the General Fund’s Operating Revenue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City Council policy is to maintain 10% operating reserves in the General Fund.</a:t>
            </a:r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D5AC0-4C83-4C26-A5AB-72BF2CE74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5D84B4-16E4-4C90-A041-7D4E487EF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28FBB7-FE7E-46AA-B488-0B552C642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412" y="3281806"/>
            <a:ext cx="5610651" cy="203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90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3D8FE-7A63-411E-B6B2-627DCD6AD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Overview of 2019 Budget Amendment– </a:t>
            </a:r>
            <a:b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Public Facilities Reserve Fund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C35A-A36A-4EA0-ACD4-37331C7CE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Amendment Summary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Recreation Park Renovation Project Budget $4,165,669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Funding Sources: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Transfer from Arterial Street Fund $5,432;  Grants $1,600,000; Donations $1,473,064; beginning  reserved cash $187,173 (donations received in prior year)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Bond Issue Appx. $900,000 Par, less  issuance cost $19,000, Net proceed $881,000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Expenditures: Ballfield complex, Penny Playground, Other Improvement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i="1" dirty="0"/>
              <a:t>The proposed budget amendment is for the full amount of estimated project budget. Ballfield complex portion of the project is expected to be substantially completed by the end of 2019; however Penny Playground and other improvement projects are most likely started in 2019 and completed in 2020. Any unspent 2019 budget appropriations will be carried forward to 2020 budget through a budget amendment in 2020.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Pool Liner Replacement Project Budget $287,430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Funding Sources: Transfers from General Fund $19K and from Tourism fund $100K and $82K transfer-in from Tourism fund approved in the 2019 adopted budget, and use of beginning cash $84K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FC32D8-31F5-4A41-8D52-1EAB532A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260027-A6B7-47A1-A903-F35EEE5A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C6F6E7-75DB-4240-B653-DD3FE12E0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516" y="2170515"/>
            <a:ext cx="4976003" cy="118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64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6A44B-6BA6-49EA-BCDB-673A6803F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CE0A1-5033-4FF8-B579-287DE6D1C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Arterial Street Fund: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$5,432 transfer to Public Facilities Reserve Fund for Recreation Park Renovation Project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Tourism Fund: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$100K transfer to Public Facilities Reserve Fund for Pool Liner project (Carry forward 2018 appropriation not used)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Wastewater Fund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$144,244 increase in appropriations for consultants on SWCAA permit issue and change orders for certain capital projects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Water Fund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Revenue budget increase $744 for adjustment of interest on the interfund loan to the Airport Fund (to adjust to LGIP interest rate)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$2,215 increase in appropriations for retirees’ accrual cash outs.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Airport Fund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$744 increase in appropriation for adjustment of interest on the interfund loan from Water Fund.</a:t>
            </a:r>
          </a:p>
          <a:p>
            <a:pPr marL="201168" lvl="1" indent="0">
              <a:buNone/>
            </a:pPr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B265A-5121-4325-9478-5E9267868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CBF4E-75FC-427C-998C-8B1405A6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314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A7FAB-5497-4724-84EA-F91AE131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8046720" cy="914400"/>
          </a:xfrm>
        </p:spPr>
        <p:txBody>
          <a:bodyPr lIns="45720" rIns="45720">
            <a:normAutofit/>
          </a:bodyPr>
          <a:lstStyle/>
          <a:p>
            <a:r>
              <a:rPr lang="en-US" dirty="0"/>
              <a:t>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A1813-E809-494E-B4F6-08E079E01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It is recommended that the City Council approve the proposed budget amendment 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Pass Ordinance No. 1000-B on first reading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A55C4-46DC-4CA7-B954-F06460F0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City of Chehalis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B15B2-2B14-46F2-A429-90AFD6B5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895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3094</TotalTime>
  <Words>584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Retrospect</vt:lpstr>
      <vt:lpstr>City of Chehalis   Proposed Second Amendment  to the 2019 Budget Ordinance No. 1000-B  07/22/2019  Presenter: Chun Saul  </vt:lpstr>
      <vt:lpstr>Discussion</vt:lpstr>
      <vt:lpstr>Overview of 2019 Budget Amendment–  All Funds (City-Wide)</vt:lpstr>
      <vt:lpstr>Overview of 2019 Budget Amendment–  All Funds (City-Wide)-continued</vt:lpstr>
      <vt:lpstr>Overview of 2019 Budget Amendment–  General Fund</vt:lpstr>
      <vt:lpstr>General Fund - Ending Fund Balance</vt:lpstr>
      <vt:lpstr>Overview of 2019 Budget Amendment–  Public Facilities Reserve Fund</vt:lpstr>
      <vt:lpstr>Other Funds </vt:lpstr>
      <vt:lpstr>Recommendation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Committee</dc:title>
  <dc:creator>Jill Anderson</dc:creator>
  <cp:lastModifiedBy>Jill Anderson</cp:lastModifiedBy>
  <cp:revision>269</cp:revision>
  <cp:lastPrinted>2019-07-22T18:18:59Z</cp:lastPrinted>
  <dcterms:created xsi:type="dcterms:W3CDTF">2018-10-01T15:58:54Z</dcterms:created>
  <dcterms:modified xsi:type="dcterms:W3CDTF">2019-07-22T22:51:03Z</dcterms:modified>
</cp:coreProperties>
</file>