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2" r:id="rId5"/>
    <p:sldId id="299" r:id="rId6"/>
    <p:sldId id="300" r:id="rId7"/>
    <p:sldId id="302" r:id="rId8"/>
    <p:sldId id="307" r:id="rId9"/>
    <p:sldId id="308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EC20E35-A176-4012-BC5E-935CFFF8708E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74" autoAdjust="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10/13/2020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901FAF19-EC05-4368-9C23-D1307429BBA4}"/>
              </a:ext>
            </a:extLst>
          </p:cNvPr>
          <p:cNvSpPr/>
          <p:nvPr userDrawn="1"/>
        </p:nvSpPr>
        <p:spPr>
          <a:xfrm>
            <a:off x="8266176" y="4754879"/>
            <a:ext cx="2450592" cy="1664327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96D70-8C54-475E-8440-66769A72C583}"/>
              </a:ext>
            </a:extLst>
          </p:cNvPr>
          <p:cNvSpPr/>
          <p:nvPr userDrawn="1"/>
        </p:nvSpPr>
        <p:spPr>
          <a:xfrm>
            <a:off x="11832336" y="1097280"/>
            <a:ext cx="144000" cy="5321927"/>
          </a:xfrm>
          <a:prstGeom prst="rect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570000"/>
          </a:xfrm>
          <a:solidFill>
            <a:schemeClr val="tx1"/>
          </a:solidFill>
        </p:spPr>
        <p:txBody>
          <a:bodyPr lIns="0" rIns="1764000" anchor="ctr"/>
          <a:lstStyle>
            <a:lvl1pPr marL="0" indent="0" algn="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359999"/>
            <a:ext cx="4416588" cy="5321927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6F629-658F-4B7E-A1D1-2522EA76B0D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380A33-49FB-43FC-B60E-34A2E555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F16635-76F3-45F7-9385-A99504D2B90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008000"/>
            <a:ext cx="11339999" cy="488152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0C8E421-28C0-4976-A17C-22789B6F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08000"/>
            <a:ext cx="5505225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FEAA85-DD59-4B9B-B080-3368277EF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08000"/>
            <a:ext cx="5587800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EAE3C73-B1A9-4A3B-8DD2-5A3492079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08000"/>
            <a:ext cx="559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3A52FEF-F917-4982-9855-43A0DF5DA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75912"/>
            <a:ext cx="5599800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C1CA8AB-B7BE-4C9F-9A0A-C849A35A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5565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B0DF164-9487-4D3F-BA7D-E273D7F5A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975912"/>
            <a:ext cx="5565575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792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4F2FFD-7164-411A-96A5-A5211A6C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E38C26-A932-4007-84B1-21C1D9744A7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87EF18-D404-4A92-BE37-7AC9B7223D5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B3FD9-234A-4B72-9A91-D7DD23D39CD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DBADDA-AF39-45A0-BBAB-A87608C0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359999"/>
            <a:ext cx="4416588" cy="5321927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2456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75849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EF269EA-6AE9-449D-BE5A-03758EA88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0"/>
            <a:ext cx="4840085" cy="816077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73F491-E8FD-4CBC-84E6-5139D5161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651641"/>
            <a:ext cx="5472001" cy="5054346"/>
          </a:xfrm>
        </p:spPr>
        <p:txBody>
          <a:bodyPr anchor="b" anchorCtr="0"/>
          <a:lstStyle>
            <a:lvl1pPr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7883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C12A5E3-4178-4927-9321-CCDE04B7D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1"/>
            <a:ext cx="4840085" cy="816076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3C2D913-09CE-4035-84E6-31449611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997" y="651641"/>
            <a:ext cx="5472002" cy="5054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314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F6E7EBFD-F776-4FA5-B67B-AEAB104C7125}"/>
              </a:ext>
            </a:extLst>
          </p:cNvPr>
          <p:cNvSpPr/>
          <p:nvPr userDrawn="1"/>
        </p:nvSpPr>
        <p:spPr>
          <a:xfrm>
            <a:off x="8418576" y="4907280"/>
            <a:ext cx="1554480" cy="1103376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060155"/>
          </a:xfrm>
          <a:solidFill>
            <a:schemeClr val="tx1"/>
          </a:solidFill>
        </p:spPr>
        <p:txBody>
          <a:bodyPr lIns="0" rIns="1764000" anchor="ctr"/>
          <a:lstStyle>
            <a:lvl1pPr marL="0" indent="0" algn="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9100" y="804500"/>
            <a:ext cx="4416588" cy="3818712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099" y="4623212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01C03F-F087-4546-A9C3-5B5B81E3BD7B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205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F7BF0-5084-45F6-AF52-A3013D4394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718816" y="2673350"/>
            <a:ext cx="6754368" cy="1511300"/>
          </a:xfrm>
        </p:spPr>
        <p:txBody>
          <a:bodyPr anchor="ctr"/>
          <a:lstStyle>
            <a:lvl1pPr marL="0" indent="0" algn="ctr">
              <a:buNone/>
              <a:defRPr sz="4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443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A9BE28-009E-4D88-9951-81B453F75A4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AB7A8BA-0531-4A37-BB60-9E1CA4764B40}"/>
              </a:ext>
            </a:extLst>
          </p:cNvPr>
          <p:cNvSpPr/>
          <p:nvPr userDrawn="1"/>
        </p:nvSpPr>
        <p:spPr>
          <a:xfrm>
            <a:off x="1450848" y="653845"/>
            <a:ext cx="2657856" cy="2450592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060155"/>
          </a:xfrm>
          <a:solidFill>
            <a:schemeClr val="tx1"/>
          </a:solidFill>
        </p:spPr>
        <p:txBody>
          <a:bodyPr lIns="0" tIns="18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681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FE842FA8-E742-4FD8-BFA1-7B8A13828E76}"/>
              </a:ext>
            </a:extLst>
          </p:cNvPr>
          <p:cNvSpPr/>
          <p:nvPr userDrawn="1"/>
        </p:nvSpPr>
        <p:spPr>
          <a:xfrm>
            <a:off x="8418576" y="49072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F5D8CC-DBBC-4E65-A552-C98514F1E2F9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69100" y="144000"/>
            <a:ext cx="5280100" cy="6048000"/>
          </a:xfrm>
          <a:solidFill>
            <a:schemeClr val="tx1"/>
          </a:solidFill>
        </p:spPr>
        <p:txBody>
          <a:bodyPr lIns="0" tIns="18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3000" y="2438399"/>
            <a:ext cx="38362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432000" tIns="432000" rIns="72000" bIns="1188000" anchor="t"/>
          <a:lstStyle>
            <a:lvl1pPr algn="l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7000" y="4465176"/>
            <a:ext cx="3372329" cy="7749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lIns="180000" tIns="144000" rIns="0"/>
          <a:lstStyle>
            <a:lvl1pPr marL="0" indent="0" algn="l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2000" y="2438399"/>
            <a:ext cx="5472000" cy="3044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70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34827DBE-7690-48BE-8673-ABB67E101D80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5280100" cy="6060155"/>
          </a:xfrm>
          <a:solidFill>
            <a:schemeClr val="tx1"/>
          </a:solidFill>
        </p:spPr>
        <p:txBody>
          <a:bodyPr lIns="0" tIns="144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3263899"/>
            <a:ext cx="5472000" cy="244208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99E1708-B7A6-4D6F-9968-5398B335F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4889912"/>
            <a:ext cx="4840085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529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DE35ADD-8A62-4F35-950B-EA0CC678DE64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DBAC9A-28A2-405B-8B7E-9BE425F51354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512000"/>
            <a:ext cx="11339999" cy="437752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67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D215-79E5-48E4-95DB-2C5E5A1F8E8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F905B34-4C18-4A8D-8167-57B7BF03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DA3C530-12F9-48FC-BC5E-D34BDC504BC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44000" y="143999"/>
            <a:ext cx="11905200" cy="6047999"/>
          </a:xfrm>
          <a:solidFill>
            <a:schemeClr val="tx1"/>
          </a:solidFill>
        </p:spPr>
        <p:txBody>
          <a:bodyPr lIns="0" r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4900" y="4910452"/>
            <a:ext cx="4101900" cy="773546"/>
          </a:xfrm>
          <a:solidFill>
            <a:schemeClr val="bg1">
              <a:lumMod val="95000"/>
            </a:schemeClr>
          </a:solidFill>
        </p:spPr>
        <p:txBody>
          <a:bodyPr lIns="180000" tIns="72000" rIns="180000" anchor="t"/>
          <a:lstStyle>
            <a:lvl1pPr marL="0" indent="0">
              <a:buNone/>
              <a:defRPr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14527-4DF5-4A98-AE66-C80F3B8E6D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05C513-FBE3-4BA7-9084-69899356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570000"/>
          </a:xfrm>
          <a:solidFill>
            <a:schemeClr val="tx1"/>
          </a:solidFill>
        </p:spPr>
        <p:txBody>
          <a:bodyPr lIns="1764000" rIns="0" anchor="ctr"/>
          <a:lstStyle>
            <a:lvl1pPr marL="0" indent="0" algn="l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5412" y="360000"/>
            <a:ext cx="4416588" cy="4716572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15413" y="5076572"/>
            <a:ext cx="4416587" cy="1421429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468000"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.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CEB7A85F-8707-4B62-B299-F53931B86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48708" y="5540135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BA4C7E3C-7C17-46E9-928A-D3D505EEAA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48708" y="5809779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6ADD6EB2-7D8E-4991-87A6-02723731EB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48708" y="6079423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94054031-2BEC-4DA9-90C3-616D2D61A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43550" y="5233270"/>
            <a:ext cx="3396887" cy="19670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</p:spTree>
    <p:extLst>
      <p:ext uri="{BB962C8B-B14F-4D97-AF65-F5344CB8AC3E}">
        <p14:creationId xmlns:p14="http://schemas.microsoft.com/office/powerpoint/2010/main" val="160684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726F2C-157B-477E-AD76-8F54126834C2}"/>
              </a:ext>
            </a:extLst>
          </p:cNvPr>
          <p:cNvSpPr/>
          <p:nvPr userDrawn="1"/>
        </p:nvSpPr>
        <p:spPr>
          <a:xfrm>
            <a:off x="0" y="6191250"/>
            <a:ext cx="12192000" cy="6667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40000" cy="4377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FB90F-5E6B-4508-96BB-939635D11AFF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4A1CB7-B157-440C-BA82-A62890EF3721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B1BAC-5CBE-4B0E-B0AA-1C05EBEE964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8BD16A-5998-4CCA-B0F2-62F67B639A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000" y="63223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839907-C37E-4F37-B9BB-92B4A49360E6}"/>
              </a:ext>
            </a:extLst>
          </p:cNvPr>
          <p:cNvSpPr txBox="1"/>
          <p:nvPr userDrawn="1"/>
        </p:nvSpPr>
        <p:spPr>
          <a:xfrm>
            <a:off x="10194026" y="6258973"/>
            <a:ext cx="1577974" cy="427535"/>
          </a:xfrm>
          <a:prstGeom prst="rect">
            <a:avLst/>
          </a:prstGeom>
          <a:noFill/>
        </p:spPr>
        <p:txBody>
          <a:bodyPr wrap="square" lIns="0" tIns="14400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2000" b="1" spc="0" baseline="0" noProof="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Contoso</a:t>
            </a:r>
            <a:br>
              <a:rPr lang="en-US" sz="2000" b="1" spc="0" baseline="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0" i="1" spc="600" baseline="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Suites</a:t>
            </a: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5" r:id="rId4"/>
    <p:sldLayoutId id="2147483666" r:id="rId5"/>
    <p:sldLayoutId id="2147483673" r:id="rId6"/>
    <p:sldLayoutId id="2147483659" r:id="rId7"/>
    <p:sldLayoutId id="2147483660" r:id="rId8"/>
    <p:sldLayoutId id="2147483664" r:id="rId9"/>
    <p:sldLayoutId id="2147483650" r:id="rId10"/>
    <p:sldLayoutId id="2147483652" r:id="rId11"/>
    <p:sldLayoutId id="2147483671" r:id="rId12"/>
    <p:sldLayoutId id="2147483656" r:id="rId13"/>
    <p:sldLayoutId id="2147483657" r:id="rId14"/>
    <p:sldLayoutId id="2147483667" r:id="rId15"/>
    <p:sldLayoutId id="2147483668" r:id="rId16"/>
    <p:sldLayoutId id="2147483669" r:id="rId17"/>
    <p:sldLayoutId id="2147483672" r:id="rId18"/>
    <p:sldLayoutId id="2147483654" r:id="rId19"/>
    <p:sldLayoutId id="2147483674" r:id="rId20"/>
    <p:sldLayoutId id="2147483655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44000" y="146383"/>
            <a:ext cx="11905200" cy="656523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9" y="359999"/>
            <a:ext cx="5537461" cy="5321927"/>
          </a:xfrm>
        </p:spPr>
        <p:txBody>
          <a:bodyPr/>
          <a:lstStyle/>
          <a:p>
            <a:r>
              <a:rPr lang="en-US" sz="4800" dirty="0"/>
              <a:t>Lodging Tax Funding Review and Recommendations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5537461" cy="816075"/>
          </a:xfrm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/>
          <a:lstStyle/>
          <a:p>
            <a:r>
              <a:rPr lang="en-US" dirty="0"/>
              <a:t>10/12/2020</a:t>
            </a: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idx="34"/>
          </p:nvPr>
        </p:nvPicPr>
        <p:blipFill rotWithShape="1">
          <a:blip r:embed="rId2"/>
          <a:srcRect l="9748" r="25203" b="1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2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4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516127"/>
            <a:ext cx="637056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  <a:latin typeface="+mj-lt"/>
              </a:rPr>
              <a:t>2021 Tourism Fund Revenue Projections (Revised)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198A37-AC7A-4BCF-B905-864451AEC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30007"/>
              </p:ext>
            </p:extLst>
          </p:nvPr>
        </p:nvGraphicFramePr>
        <p:xfrm>
          <a:off x="804671" y="2055803"/>
          <a:ext cx="10578677" cy="443707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6430606">
                  <a:extLst>
                    <a:ext uri="{9D8B030D-6E8A-4147-A177-3AD203B41FA5}">
                      <a16:colId xmlns:a16="http://schemas.microsoft.com/office/drawing/2014/main" val="1057898565"/>
                    </a:ext>
                  </a:extLst>
                </a:gridCol>
                <a:gridCol w="2150852">
                  <a:extLst>
                    <a:ext uri="{9D8B030D-6E8A-4147-A177-3AD203B41FA5}">
                      <a16:colId xmlns:a16="http://schemas.microsoft.com/office/drawing/2014/main" val="3893691010"/>
                    </a:ext>
                  </a:extLst>
                </a:gridCol>
                <a:gridCol w="1997219">
                  <a:extLst>
                    <a:ext uri="{9D8B030D-6E8A-4147-A177-3AD203B41FA5}">
                      <a16:colId xmlns:a16="http://schemas.microsoft.com/office/drawing/2014/main" val="656020632"/>
                    </a:ext>
                  </a:extLst>
                </a:gridCol>
              </a:tblGrid>
              <a:tr h="547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Projected Beginning Fund Balance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          53,148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2495224"/>
                  </a:ext>
                </a:extLst>
              </a:tr>
              <a:tr h="547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Estimated Unused in 2020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          33,901 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930096"/>
                  </a:ext>
                </a:extLst>
              </a:tr>
              <a:tr h="5474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Estimated Revenue (Revised 10/2/2020 - 85% of 2019 Actual - Reduction of $25,800)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</a:rPr>
                        <a:t> $                   219,500 </a:t>
                      </a:r>
                      <a:endParaRPr lang="en-US" sz="1800" b="0" i="0" u="sng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6862850"/>
                  </a:ext>
                </a:extLst>
              </a:tr>
              <a:tr h="547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Estimated Funds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             306,549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96183"/>
                  </a:ext>
                </a:extLst>
              </a:tr>
              <a:tr h="30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4644897"/>
                  </a:ext>
                </a:extLst>
              </a:tr>
              <a:tr h="547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Recommended Ending Fund Balance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        (50,000)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5027753"/>
                  </a:ext>
                </a:extLst>
              </a:tr>
              <a:tr h="5474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Dedicated Debt Service for Recreation Park (Corrected – $8,167 Increase)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           (71,563)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257916"/>
                  </a:ext>
                </a:extLst>
              </a:tr>
              <a:tr h="30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166677"/>
                  </a:ext>
                </a:extLst>
              </a:tr>
              <a:tr h="547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Estimated Available 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             184,986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9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73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idx="34"/>
          </p:nvPr>
        </p:nvPicPr>
        <p:blipFill rotWithShape="1">
          <a:blip r:embed="rId2"/>
          <a:srcRect l="9748" r="25203" b="1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60" y="498429"/>
            <a:ext cx="526615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  <a:latin typeface="+mj-lt"/>
              </a:rPr>
              <a:t>2021 Tourism Fund </a:t>
            </a:r>
            <a:br>
              <a:rPr lang="en-US" sz="3700" dirty="0">
                <a:solidFill>
                  <a:schemeClr val="tx1"/>
                </a:solidFill>
                <a:latin typeface="+mj-lt"/>
              </a:rPr>
            </a:br>
            <a:r>
              <a:rPr lang="en-US" sz="3700" dirty="0">
                <a:solidFill>
                  <a:schemeClr val="tx1"/>
                </a:solidFill>
                <a:latin typeface="+mj-lt"/>
              </a:rPr>
              <a:t>Recommendations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06FBA9-E78E-4832-A1E5-E635647F6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41210"/>
              </p:ext>
            </p:extLst>
          </p:nvPr>
        </p:nvGraphicFramePr>
        <p:xfrm>
          <a:off x="1121060" y="1824236"/>
          <a:ext cx="10103410" cy="453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6011">
                  <a:extLst>
                    <a:ext uri="{9D8B030D-6E8A-4147-A177-3AD203B41FA5}">
                      <a16:colId xmlns:a16="http://schemas.microsoft.com/office/drawing/2014/main" val="1332954249"/>
                    </a:ext>
                  </a:extLst>
                </a:gridCol>
                <a:gridCol w="1451987">
                  <a:extLst>
                    <a:ext uri="{9D8B030D-6E8A-4147-A177-3AD203B41FA5}">
                      <a16:colId xmlns:a16="http://schemas.microsoft.com/office/drawing/2014/main" val="2193375683"/>
                    </a:ext>
                  </a:extLst>
                </a:gridCol>
                <a:gridCol w="1866841">
                  <a:extLst>
                    <a:ext uri="{9D8B030D-6E8A-4147-A177-3AD203B41FA5}">
                      <a16:colId xmlns:a16="http://schemas.microsoft.com/office/drawing/2014/main" val="1676735849"/>
                    </a:ext>
                  </a:extLst>
                </a:gridCol>
                <a:gridCol w="1998571">
                  <a:extLst>
                    <a:ext uri="{9D8B030D-6E8A-4147-A177-3AD203B41FA5}">
                      <a16:colId xmlns:a16="http://schemas.microsoft.com/office/drawing/2014/main" val="3963281662"/>
                    </a:ext>
                  </a:extLst>
                </a:gridCol>
              </a:tblGrid>
              <a:tr h="22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 Requests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 LTAC Recommendations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 Budget Committee Recommendations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3879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Chehalis-Centralia Railroad and Museum - Personnel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15,000.00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15,000.00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10,000.00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545284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Lewis County Historical Museum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45,000.00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11,000.00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35,000.00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309932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Veterans Memorial Museum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30,000.00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28,000.00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25,000.00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46732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ARTrails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2,500.00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2,500.00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13411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Chehalis-Centralia Railroad and Museum - Marketing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35,000.00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35,000.00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30,000.00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93310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Chehalis Community Renaissance Team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32,900.00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24,852.00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32,500.00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013861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Centralia-Chehalis Chamber of Commerce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50,000.00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50,000.00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35,000.00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601848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Recreation - Youth and Athletic Tournaments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20,000.00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20,000.00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15,000.00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858748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Parks - </a:t>
                      </a:r>
                      <a:r>
                        <a:rPr lang="en-US" sz="1500" u="none" strike="noStrike" dirty="0">
                          <a:effectLst/>
                        </a:rPr>
                        <a:t>RV Park Restrooms/Shower Building Renovation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20,000.00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09760"/>
                  </a:ext>
                </a:extLst>
              </a:tr>
              <a:tr h="403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252,900.00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         186,352.00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            185,000.00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95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1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44000" y="146383"/>
            <a:ext cx="11905200" cy="6565233"/>
          </a:xfr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8F59B68-AB29-4E8C-9C5F-844A18B611BD}"/>
              </a:ext>
            </a:extLst>
          </p:cNvPr>
          <p:cNvSpPr txBox="1">
            <a:spLocks/>
          </p:cNvSpPr>
          <p:nvPr/>
        </p:nvSpPr>
        <p:spPr>
          <a:xfrm>
            <a:off x="1191236" y="3209059"/>
            <a:ext cx="9812181" cy="258845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2">
                  <a:lumMod val="25000"/>
                </a:schemeClr>
              </a:gs>
              <a:gs pos="8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500" b="1" dirty="0">
                <a:solidFill>
                  <a:schemeClr val="bg1">
                    <a:lumMod val="85000"/>
                  </a:schemeClr>
                </a:solidFill>
              </a:rPr>
              <a:t>The Recreation Park Improvement Project debt service, not to exceed $75,000/year, was approved by the City Council at the October 14, 2019 meeting. The allocated amount for 2021 has been corrected to </a:t>
            </a:r>
            <a:r>
              <a:rPr lang="en-US" sz="3500" b="1" u="sng" dirty="0">
                <a:solidFill>
                  <a:schemeClr val="bg1">
                    <a:lumMod val="85000"/>
                  </a:schemeClr>
                </a:solidFill>
              </a:rPr>
              <a:t>$71,563.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03F56FB5-3A3E-4EAE-B6FD-2D4542FE2554}"/>
              </a:ext>
            </a:extLst>
          </p:cNvPr>
          <p:cNvSpPr txBox="1">
            <a:spLocks/>
          </p:cNvSpPr>
          <p:nvPr/>
        </p:nvSpPr>
        <p:spPr>
          <a:xfrm>
            <a:off x="1191236" y="525195"/>
            <a:ext cx="9812182" cy="240424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ts val="47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5500" b="1" dirty="0">
                <a:solidFill>
                  <a:srgbClr val="FFFFFF"/>
                </a:solidFill>
                <a:latin typeface="+mj-lt"/>
              </a:rPr>
              <a:t>Recreation Park </a:t>
            </a:r>
            <a:br>
              <a:rPr lang="en-US" sz="5500" b="1" dirty="0">
                <a:solidFill>
                  <a:srgbClr val="FFFFFF"/>
                </a:solidFill>
                <a:latin typeface="+mj-lt"/>
              </a:rPr>
            </a:br>
            <a:r>
              <a:rPr lang="en-US" sz="5500" b="1" dirty="0">
                <a:solidFill>
                  <a:srgbClr val="FFFFFF"/>
                </a:solidFill>
                <a:latin typeface="+mj-lt"/>
              </a:rPr>
              <a:t>Debt Service Fund</a:t>
            </a:r>
          </a:p>
        </p:txBody>
      </p:sp>
    </p:spTree>
    <p:extLst>
      <p:ext uri="{BB962C8B-B14F-4D97-AF65-F5344CB8AC3E}">
        <p14:creationId xmlns:p14="http://schemas.microsoft.com/office/powerpoint/2010/main" val="227962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44000" y="146383"/>
            <a:ext cx="11905200" cy="6565233"/>
          </a:xfr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8F59B68-AB29-4E8C-9C5F-844A18B611BD}"/>
              </a:ext>
            </a:extLst>
          </p:cNvPr>
          <p:cNvSpPr txBox="1">
            <a:spLocks/>
          </p:cNvSpPr>
          <p:nvPr/>
        </p:nvSpPr>
        <p:spPr>
          <a:xfrm>
            <a:off x="1191236" y="2836505"/>
            <a:ext cx="9812181" cy="349629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2">
                  <a:lumMod val="25000"/>
                </a:schemeClr>
              </a:gs>
              <a:gs pos="8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500" b="1" dirty="0"/>
              <a:t>The Lewis County Historical Museum had previously requested that unused funds from 2020 be carried over for use in 2021; </a:t>
            </a:r>
            <a:r>
              <a:rPr lang="en-US" sz="2500" b="1" i="1" dirty="0"/>
              <a:t>funds cannot be carried over from year to year</a:t>
            </a:r>
          </a:p>
          <a:p>
            <a:pPr algn="just"/>
            <a:r>
              <a:rPr lang="en-US" sz="2500" b="1" dirty="0"/>
              <a:t>The funds that the museum projected to remain unused have been included as unused funds, which have been added to revenue projections for 2021 </a:t>
            </a:r>
          </a:p>
          <a:p>
            <a:pPr algn="just"/>
            <a:r>
              <a:rPr lang="en-US" sz="2500" b="1" dirty="0"/>
              <a:t>In lieu of the requested carry over funding (which would have resulted in $20,000 carry over funding and $11,000 2021 funding), the budget committee is recommending that $35,000 be allocated in 2021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03F56FB5-3A3E-4EAE-B6FD-2D4542FE2554}"/>
              </a:ext>
            </a:extLst>
          </p:cNvPr>
          <p:cNvSpPr txBox="1">
            <a:spLocks/>
          </p:cNvSpPr>
          <p:nvPr/>
        </p:nvSpPr>
        <p:spPr>
          <a:xfrm>
            <a:off x="1191236" y="525195"/>
            <a:ext cx="9812182" cy="20034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ts val="47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5500" b="1" dirty="0">
                <a:solidFill>
                  <a:srgbClr val="FFFFFF"/>
                </a:solidFill>
                <a:latin typeface="+mj-lt"/>
              </a:rPr>
              <a:t>Lewis County Historical Museum Request</a:t>
            </a:r>
          </a:p>
        </p:txBody>
      </p:sp>
    </p:spTree>
    <p:extLst>
      <p:ext uri="{BB962C8B-B14F-4D97-AF65-F5344CB8AC3E}">
        <p14:creationId xmlns:p14="http://schemas.microsoft.com/office/powerpoint/2010/main" val="173605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44000" y="146383"/>
            <a:ext cx="11905200" cy="6565233"/>
          </a:xfr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8F59B68-AB29-4E8C-9C5F-844A18B611BD}"/>
              </a:ext>
            </a:extLst>
          </p:cNvPr>
          <p:cNvSpPr txBox="1">
            <a:spLocks/>
          </p:cNvSpPr>
          <p:nvPr/>
        </p:nvSpPr>
        <p:spPr>
          <a:xfrm>
            <a:off x="1191236" y="2836505"/>
            <a:ext cx="9812181" cy="310709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2">
                  <a:lumMod val="25000"/>
                </a:schemeClr>
              </a:gs>
              <a:gs pos="8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Funding approved for Youth and Athletic Tournaments in 2020 would not be able to be utilized due to the COVID-19 pandemic</a:t>
            </a:r>
          </a:p>
          <a:p>
            <a:r>
              <a:rPr lang="en-US" sz="2800" b="1" dirty="0"/>
              <a:t>The City requested to use $8,000 of the awarded $15,000 for a ductless heat pump to be installed at the concession stand at Recreation Park</a:t>
            </a:r>
          </a:p>
          <a:p>
            <a:r>
              <a:rPr lang="en-US" sz="2800" b="1" dirty="0"/>
              <a:t>The LTAC voted to recommend this request to the City Council for approval  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03F56FB5-3A3E-4EAE-B6FD-2D4542FE2554}"/>
              </a:ext>
            </a:extLst>
          </p:cNvPr>
          <p:cNvSpPr txBox="1">
            <a:spLocks/>
          </p:cNvSpPr>
          <p:nvPr/>
        </p:nvSpPr>
        <p:spPr>
          <a:xfrm>
            <a:off x="1191236" y="525195"/>
            <a:ext cx="9812182" cy="20034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ts val="47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5500" b="1" dirty="0">
                <a:solidFill>
                  <a:srgbClr val="FFFFFF"/>
                </a:solidFill>
                <a:latin typeface="+mj-lt"/>
              </a:rPr>
              <a:t>City of Chehalis – </a:t>
            </a:r>
          </a:p>
          <a:p>
            <a:pPr algn="l"/>
            <a:r>
              <a:rPr lang="en-US" sz="5500" b="1" dirty="0">
                <a:solidFill>
                  <a:srgbClr val="FFFFFF"/>
                </a:solidFill>
                <a:latin typeface="+mj-lt"/>
              </a:rPr>
              <a:t>Reuse of Funds in 2020</a:t>
            </a:r>
          </a:p>
        </p:txBody>
      </p:sp>
    </p:spTree>
    <p:extLst>
      <p:ext uri="{BB962C8B-B14F-4D97-AF65-F5344CB8AC3E}">
        <p14:creationId xmlns:p14="http://schemas.microsoft.com/office/powerpoint/2010/main" val="126146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44000" y="146383"/>
            <a:ext cx="11905200" cy="656523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9" y="359999"/>
            <a:ext cx="5537461" cy="5321927"/>
          </a:xfrm>
        </p:spPr>
        <p:txBody>
          <a:bodyPr/>
          <a:lstStyle/>
          <a:p>
            <a:r>
              <a:rPr lang="en-US" sz="4800" dirty="0"/>
              <a:t>Lodging Tax Funding Review and Recommendations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5537461" cy="816075"/>
          </a:xfrm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/>
          <a:lstStyle/>
          <a:p>
            <a:r>
              <a:rPr lang="en-US" dirty="0"/>
              <a:t>10/12/2020</a:t>
            </a:r>
          </a:p>
        </p:txBody>
      </p:sp>
    </p:spTree>
    <p:extLst>
      <p:ext uri="{BB962C8B-B14F-4D97-AF65-F5344CB8AC3E}">
        <p14:creationId xmlns:p14="http://schemas.microsoft.com/office/powerpoint/2010/main" val="162978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1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056AFF"/>
      </a:accent1>
      <a:accent2>
        <a:srgbClr val="FF391E"/>
      </a:accent2>
      <a:accent3>
        <a:srgbClr val="A1CC18"/>
      </a:accent3>
      <a:accent4>
        <a:srgbClr val="FFC000"/>
      </a:accent4>
      <a:accent5>
        <a:srgbClr val="1554B2"/>
      </a:accent5>
      <a:accent6>
        <a:srgbClr val="8BB20C"/>
      </a:accent6>
      <a:hlink>
        <a:srgbClr val="056AFF"/>
      </a:hlink>
      <a:folHlink>
        <a:srgbClr val="056AFF"/>
      </a:folHlink>
    </a:clrScheme>
    <a:fontScheme name="Custom 150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83186">
              <a:schemeClr val="tx1"/>
            </a:gs>
            <a:gs pos="0">
              <a:schemeClr val="accent1">
                <a:alpha val="50000"/>
              </a:schemeClr>
            </a:gs>
            <a:gs pos="46000">
              <a:schemeClr val="accent1">
                <a:lumMod val="50000"/>
                <a:alpha val="90000"/>
              </a:schemeClr>
            </a:gs>
          </a:gsLst>
          <a:lin ang="3600000" scaled="0"/>
        </a:gradFill>
      </a:spPr>
      <a:bodyPr vert="horz" lIns="72000" tIns="180000" rIns="180000" bIns="0" rtlCol="0" anchor="t">
        <a:noAutofit/>
      </a:bodyPr>
      <a:lstStyle>
        <a:defPPr algn="r">
          <a:lnSpc>
            <a:spcPts val="4700"/>
          </a:lnSpc>
          <a:spcBef>
            <a:spcPct val="0"/>
          </a:spcBef>
          <a:defRPr sz="4500">
            <a:solidFill>
              <a:schemeClr val="bg1"/>
            </a:solidFill>
            <a:latin typeface="Rockwell" panose="02060603020205020403" pitchFamily="18" charset="0"/>
            <a:ea typeface="+mj-ea"/>
            <a:cs typeface="+mj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TF00564740_Dark wood presentation_CLR_v3" id="{49638A16-5E55-4B30-AEB1-0A03F30AF386}" vid="{D58A18CD-A37E-4397-8A63-7F191E6C54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94B36EA-CF11-40D0-93CA-F9002F3EA3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4D3619-0FAE-444B-BDB2-235453156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35D37E-7F4E-4FAA-AEBF-D3016C5066C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Times New Roman</vt:lpstr>
      <vt:lpstr>Office Theme</vt:lpstr>
      <vt:lpstr>Lodging Tax Funding Review and Recommendations</vt:lpstr>
      <vt:lpstr>2021 Tourism Fund Revenue Projections (Revised)</vt:lpstr>
      <vt:lpstr>2021 Tourism Fund  Recommendations</vt:lpstr>
      <vt:lpstr>PowerPoint Presentation</vt:lpstr>
      <vt:lpstr>PowerPoint Presentation</vt:lpstr>
      <vt:lpstr>PowerPoint Presentation</vt:lpstr>
      <vt:lpstr>Lodging Tax Funding Review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2020-10-12T18:58:46Z</dcterms:created>
  <dcterms:modified xsi:type="dcterms:W3CDTF">2020-10-13T16:23:35Z</dcterms:modified>
</cp:coreProperties>
</file>