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5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10/12/2020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10/12/2020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10/12/2020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10/12/2020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10/12/2020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10/12/2020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10/12/2020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10/12/2020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AF343-AB5E-4198-9886-798F8E5AEC60}"/>
              </a:ext>
            </a:extLst>
          </p:cNvPr>
          <p:cNvSpPr>
            <a:spLocks noGrp="1"/>
          </p:cNvSpPr>
          <p:nvPr>
            <p:ph type="ctrTitle"/>
          </p:nvPr>
        </p:nvSpPr>
        <p:spPr/>
        <p:txBody>
          <a:bodyPr/>
          <a:lstStyle/>
          <a:p>
            <a:r>
              <a:rPr lang="en-US" dirty="0"/>
              <a:t>Chehalis CARES </a:t>
            </a:r>
            <a:br>
              <a:rPr lang="en-US" dirty="0"/>
            </a:br>
            <a:r>
              <a:rPr lang="en-US" dirty="0"/>
              <a:t>Community Program </a:t>
            </a:r>
          </a:p>
        </p:txBody>
      </p:sp>
      <p:sp>
        <p:nvSpPr>
          <p:cNvPr id="3" name="Subtitle 2">
            <a:extLst>
              <a:ext uri="{FF2B5EF4-FFF2-40B4-BE49-F238E27FC236}">
                <a16:creationId xmlns:a16="http://schemas.microsoft.com/office/drawing/2014/main" id="{6115504E-3681-4A5E-BD3B-7E8BE644D084}"/>
              </a:ext>
            </a:extLst>
          </p:cNvPr>
          <p:cNvSpPr>
            <a:spLocks noGrp="1"/>
          </p:cNvSpPr>
          <p:nvPr>
            <p:ph type="subTitle" idx="1"/>
          </p:nvPr>
        </p:nvSpPr>
        <p:spPr/>
        <p:txBody>
          <a:bodyPr/>
          <a:lstStyle/>
          <a:p>
            <a:r>
              <a:rPr lang="en-US" dirty="0"/>
              <a:t>Funding Recommendations</a:t>
            </a:r>
          </a:p>
          <a:p>
            <a:r>
              <a:rPr lang="en-US" dirty="0"/>
              <a:t>10/12/2020</a:t>
            </a:r>
          </a:p>
        </p:txBody>
      </p:sp>
    </p:spTree>
    <p:extLst>
      <p:ext uri="{BB962C8B-B14F-4D97-AF65-F5344CB8AC3E}">
        <p14:creationId xmlns:p14="http://schemas.microsoft.com/office/powerpoint/2010/main" val="1999672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7"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8"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1"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2"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3"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3"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4"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9" name="Rectangle 68">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582E32-3015-46E9-AD8E-829ED0C356AC}"/>
              </a:ext>
            </a:extLst>
          </p:cNvPr>
          <p:cNvSpPr>
            <a:spLocks noGrp="1"/>
          </p:cNvSpPr>
          <p:nvPr>
            <p:ph type="title"/>
          </p:nvPr>
        </p:nvSpPr>
        <p:spPr>
          <a:xfrm>
            <a:off x="645459" y="960120"/>
            <a:ext cx="3865695" cy="4171278"/>
          </a:xfrm>
        </p:spPr>
        <p:txBody>
          <a:bodyPr>
            <a:normAutofit/>
          </a:bodyPr>
          <a:lstStyle/>
          <a:p>
            <a:pPr algn="r"/>
            <a:r>
              <a:rPr lang="en-US" sz="5000" dirty="0">
                <a:solidFill>
                  <a:schemeClr val="tx1"/>
                </a:solidFill>
              </a:rPr>
              <a:t>Deadlines</a:t>
            </a:r>
          </a:p>
        </p:txBody>
      </p:sp>
      <p:cxnSp>
        <p:nvCxnSpPr>
          <p:cNvPr id="71" name="Straight Connector 70">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8FE30A1-219C-4414-A380-C1157B48FDD8}"/>
              </a:ext>
            </a:extLst>
          </p:cNvPr>
          <p:cNvSpPr>
            <a:spLocks noGrp="1"/>
          </p:cNvSpPr>
          <p:nvPr>
            <p:ph idx="1"/>
          </p:nvPr>
        </p:nvSpPr>
        <p:spPr>
          <a:xfrm>
            <a:off x="4983163" y="960120"/>
            <a:ext cx="6088061" cy="4171278"/>
          </a:xfrm>
        </p:spPr>
        <p:txBody>
          <a:bodyPr>
            <a:normAutofit/>
          </a:bodyPr>
          <a:lstStyle/>
          <a:p>
            <a:r>
              <a:rPr lang="en-US" sz="2200" dirty="0"/>
              <a:t>Awarded agencies must provide reimbursement requests to the City no later than </a:t>
            </a:r>
            <a:r>
              <a:rPr lang="en-US" sz="2200" b="1" dirty="0">
                <a:solidFill>
                  <a:schemeClr val="accent1"/>
                </a:solidFill>
              </a:rPr>
              <a:t>November 15, 2020</a:t>
            </a:r>
          </a:p>
          <a:p>
            <a:r>
              <a:rPr lang="en-US" sz="2200" dirty="0"/>
              <a:t>The City must submit requests to the State no later than </a:t>
            </a:r>
            <a:r>
              <a:rPr lang="en-US" sz="2200" b="1" dirty="0">
                <a:solidFill>
                  <a:schemeClr val="accent1"/>
                </a:solidFill>
              </a:rPr>
              <a:t>December 15, 2020</a:t>
            </a:r>
          </a:p>
        </p:txBody>
      </p:sp>
    </p:spTree>
    <p:extLst>
      <p:ext uri="{BB962C8B-B14F-4D97-AF65-F5344CB8AC3E}">
        <p14:creationId xmlns:p14="http://schemas.microsoft.com/office/powerpoint/2010/main" val="2349204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AF343-AB5E-4198-9886-798F8E5AEC60}"/>
              </a:ext>
            </a:extLst>
          </p:cNvPr>
          <p:cNvSpPr>
            <a:spLocks noGrp="1"/>
          </p:cNvSpPr>
          <p:nvPr>
            <p:ph type="ctrTitle"/>
          </p:nvPr>
        </p:nvSpPr>
        <p:spPr/>
        <p:txBody>
          <a:bodyPr/>
          <a:lstStyle/>
          <a:p>
            <a:r>
              <a:rPr lang="en-US" dirty="0"/>
              <a:t>Chehalis CARES </a:t>
            </a:r>
            <a:br>
              <a:rPr lang="en-US" dirty="0"/>
            </a:br>
            <a:r>
              <a:rPr lang="en-US" dirty="0"/>
              <a:t>Community Program </a:t>
            </a:r>
          </a:p>
        </p:txBody>
      </p:sp>
      <p:sp>
        <p:nvSpPr>
          <p:cNvPr id="3" name="Subtitle 2">
            <a:extLst>
              <a:ext uri="{FF2B5EF4-FFF2-40B4-BE49-F238E27FC236}">
                <a16:creationId xmlns:a16="http://schemas.microsoft.com/office/drawing/2014/main" id="{6115504E-3681-4A5E-BD3B-7E8BE644D084}"/>
              </a:ext>
            </a:extLst>
          </p:cNvPr>
          <p:cNvSpPr>
            <a:spLocks noGrp="1"/>
          </p:cNvSpPr>
          <p:nvPr>
            <p:ph type="subTitle" idx="1"/>
          </p:nvPr>
        </p:nvSpPr>
        <p:spPr/>
        <p:txBody>
          <a:bodyPr/>
          <a:lstStyle/>
          <a:p>
            <a:r>
              <a:rPr lang="en-US" dirty="0"/>
              <a:t>Funding Recommendations</a:t>
            </a:r>
          </a:p>
          <a:p>
            <a:r>
              <a:rPr lang="en-US" dirty="0"/>
              <a:t>10/12/2020</a:t>
            </a:r>
          </a:p>
        </p:txBody>
      </p:sp>
    </p:spTree>
    <p:extLst>
      <p:ext uri="{BB962C8B-B14F-4D97-AF65-F5344CB8AC3E}">
        <p14:creationId xmlns:p14="http://schemas.microsoft.com/office/powerpoint/2010/main" val="1608041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52FE973F-4A3B-4D14-9EAE-436DBE46D644}"/>
              </a:ext>
            </a:extLst>
          </p:cNvPr>
          <p:cNvSpPr>
            <a:spLocks noGrp="1"/>
          </p:cNvSpPr>
          <p:nvPr>
            <p:ph type="title"/>
          </p:nvPr>
        </p:nvSpPr>
        <p:spPr>
          <a:xfrm>
            <a:off x="1306513" y="798881"/>
            <a:ext cx="9642780" cy="1048945"/>
          </a:xfrm>
        </p:spPr>
        <p:txBody>
          <a:bodyPr>
            <a:noAutofit/>
          </a:bodyPr>
          <a:lstStyle/>
          <a:p>
            <a:r>
              <a:rPr lang="en-US" sz="5000" b="1" dirty="0">
                <a:solidFill>
                  <a:schemeClr val="tx1"/>
                </a:solidFill>
              </a:rPr>
              <a:t>Applications Received</a:t>
            </a:r>
          </a:p>
        </p:txBody>
      </p:sp>
      <p:graphicFrame>
        <p:nvGraphicFramePr>
          <p:cNvPr id="4" name="Content Placeholder 3">
            <a:extLst>
              <a:ext uri="{FF2B5EF4-FFF2-40B4-BE49-F238E27FC236}">
                <a16:creationId xmlns:a16="http://schemas.microsoft.com/office/drawing/2014/main" id="{B20BBB29-9D0A-4D62-AB75-0AECCBB12282}"/>
              </a:ext>
            </a:extLst>
          </p:cNvPr>
          <p:cNvGraphicFramePr>
            <a:graphicFrameLocks noGrp="1"/>
          </p:cNvGraphicFramePr>
          <p:nvPr>
            <p:ph idx="1"/>
            <p:extLst>
              <p:ext uri="{D42A27DB-BD31-4B8C-83A1-F6EECF244321}">
                <p14:modId xmlns:p14="http://schemas.microsoft.com/office/powerpoint/2010/main" val="806788275"/>
              </p:ext>
            </p:extLst>
          </p:nvPr>
        </p:nvGraphicFramePr>
        <p:xfrm>
          <a:off x="1306514" y="1990976"/>
          <a:ext cx="9578973" cy="4175470"/>
        </p:xfrm>
        <a:graphic>
          <a:graphicData uri="http://schemas.openxmlformats.org/drawingml/2006/table">
            <a:tbl>
              <a:tblPr firstRow="1" firstCol="1" bandRow="1">
                <a:tableStyleId>{5C22544A-7EE6-4342-B048-85BDC9FD1C3A}</a:tableStyleId>
              </a:tblPr>
              <a:tblGrid>
                <a:gridCol w="6203085">
                  <a:extLst>
                    <a:ext uri="{9D8B030D-6E8A-4147-A177-3AD203B41FA5}">
                      <a16:colId xmlns:a16="http://schemas.microsoft.com/office/drawing/2014/main" val="1635189061"/>
                    </a:ext>
                  </a:extLst>
                </a:gridCol>
                <a:gridCol w="3375888">
                  <a:extLst>
                    <a:ext uri="{9D8B030D-6E8A-4147-A177-3AD203B41FA5}">
                      <a16:colId xmlns:a16="http://schemas.microsoft.com/office/drawing/2014/main" val="4164199074"/>
                    </a:ext>
                  </a:extLst>
                </a:gridCol>
              </a:tblGrid>
              <a:tr h="329284">
                <a:tc>
                  <a:txBody>
                    <a:bodyPr/>
                    <a:lstStyle/>
                    <a:p>
                      <a:pPr marL="0" marR="0" algn="ctr">
                        <a:lnSpc>
                          <a:spcPct val="107000"/>
                        </a:lnSpc>
                        <a:spcBef>
                          <a:spcPts val="0"/>
                        </a:spcBef>
                        <a:spcAft>
                          <a:spcPts val="0"/>
                        </a:spcAft>
                      </a:pPr>
                      <a:r>
                        <a:rPr lang="en-US" sz="1900">
                          <a:effectLst/>
                        </a:rPr>
                        <a:t>Organization</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tc>
                  <a:txBody>
                    <a:bodyPr/>
                    <a:lstStyle/>
                    <a:p>
                      <a:pPr marL="0" marR="0" algn="ctr">
                        <a:lnSpc>
                          <a:spcPct val="107000"/>
                        </a:lnSpc>
                        <a:spcBef>
                          <a:spcPts val="0"/>
                        </a:spcBef>
                        <a:spcAft>
                          <a:spcPts val="0"/>
                        </a:spcAft>
                      </a:pPr>
                      <a:r>
                        <a:rPr lang="en-US" sz="1900">
                          <a:effectLst/>
                        </a:rPr>
                        <a:t>Request</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extLst>
                  <a:ext uri="{0D108BD9-81ED-4DB2-BD59-A6C34878D82A}">
                    <a16:rowId xmlns:a16="http://schemas.microsoft.com/office/drawing/2014/main" val="3333841038"/>
                  </a:ext>
                </a:extLst>
              </a:tr>
              <a:tr h="641031">
                <a:tc>
                  <a:txBody>
                    <a:bodyPr/>
                    <a:lstStyle/>
                    <a:p>
                      <a:pPr marL="0" marR="0">
                        <a:lnSpc>
                          <a:spcPct val="107000"/>
                        </a:lnSpc>
                        <a:spcBef>
                          <a:spcPts val="0"/>
                        </a:spcBef>
                        <a:spcAft>
                          <a:spcPts val="0"/>
                        </a:spcAft>
                      </a:pPr>
                      <a:r>
                        <a:rPr lang="en-US" sz="1900" b="0">
                          <a:effectLst/>
                        </a:rPr>
                        <a:t>Centralia-Chehalis Chamber of Commerce</a:t>
                      </a:r>
                      <a:endParaRPr lang="en-US" sz="19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tc>
                  <a:txBody>
                    <a:bodyPr/>
                    <a:lstStyle/>
                    <a:p>
                      <a:pPr marL="0" marR="0">
                        <a:lnSpc>
                          <a:spcPct val="107000"/>
                        </a:lnSpc>
                        <a:spcBef>
                          <a:spcPts val="0"/>
                        </a:spcBef>
                        <a:spcAft>
                          <a:spcPts val="0"/>
                        </a:spcAft>
                      </a:pPr>
                      <a:r>
                        <a:rPr lang="en-US" sz="1900">
                          <a:effectLst/>
                        </a:rPr>
                        <a:t> $                          75,000.00 </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extLst>
                  <a:ext uri="{0D108BD9-81ED-4DB2-BD59-A6C34878D82A}">
                    <a16:rowId xmlns:a16="http://schemas.microsoft.com/office/drawing/2014/main" val="485980953"/>
                  </a:ext>
                </a:extLst>
              </a:tr>
              <a:tr h="641031">
                <a:tc>
                  <a:txBody>
                    <a:bodyPr/>
                    <a:lstStyle/>
                    <a:p>
                      <a:pPr marL="0" marR="0">
                        <a:lnSpc>
                          <a:spcPct val="107000"/>
                        </a:lnSpc>
                        <a:spcBef>
                          <a:spcPts val="0"/>
                        </a:spcBef>
                        <a:spcAft>
                          <a:spcPts val="0"/>
                        </a:spcAft>
                      </a:pPr>
                      <a:r>
                        <a:rPr lang="en-US" sz="1900" b="0" dirty="0">
                          <a:effectLst/>
                        </a:rPr>
                        <a:t>Chehalis Community Renaissance Team</a:t>
                      </a:r>
                      <a:endParaRPr lang="en-US" sz="19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tc>
                  <a:txBody>
                    <a:bodyPr/>
                    <a:lstStyle/>
                    <a:p>
                      <a:pPr marL="0" marR="0">
                        <a:lnSpc>
                          <a:spcPct val="107000"/>
                        </a:lnSpc>
                        <a:spcBef>
                          <a:spcPts val="0"/>
                        </a:spcBef>
                        <a:spcAft>
                          <a:spcPts val="0"/>
                        </a:spcAft>
                      </a:pPr>
                      <a:r>
                        <a:rPr lang="en-US" sz="1900" dirty="0">
                          <a:effectLst/>
                        </a:rPr>
                        <a:t> $                          75,000.00 </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extLst>
                  <a:ext uri="{0D108BD9-81ED-4DB2-BD59-A6C34878D82A}">
                    <a16:rowId xmlns:a16="http://schemas.microsoft.com/office/drawing/2014/main" val="1214438170"/>
                  </a:ext>
                </a:extLst>
              </a:tr>
              <a:tr h="641031">
                <a:tc>
                  <a:txBody>
                    <a:bodyPr/>
                    <a:lstStyle/>
                    <a:p>
                      <a:pPr marL="0" marR="0">
                        <a:lnSpc>
                          <a:spcPct val="107000"/>
                        </a:lnSpc>
                        <a:spcBef>
                          <a:spcPts val="0"/>
                        </a:spcBef>
                        <a:spcAft>
                          <a:spcPts val="0"/>
                        </a:spcAft>
                      </a:pPr>
                      <a:r>
                        <a:rPr lang="en-US" sz="1900" b="0" dirty="0">
                          <a:effectLst/>
                        </a:rPr>
                        <a:t>Lewis County Seniors</a:t>
                      </a:r>
                      <a:endParaRPr lang="en-US" sz="19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tc>
                  <a:txBody>
                    <a:bodyPr/>
                    <a:lstStyle/>
                    <a:p>
                      <a:pPr marL="0" marR="0">
                        <a:lnSpc>
                          <a:spcPct val="107000"/>
                        </a:lnSpc>
                        <a:spcBef>
                          <a:spcPts val="0"/>
                        </a:spcBef>
                        <a:spcAft>
                          <a:spcPts val="0"/>
                        </a:spcAft>
                      </a:pPr>
                      <a:r>
                        <a:rPr lang="en-US" sz="1900">
                          <a:effectLst/>
                        </a:rPr>
                        <a:t> $                        125,000.00 </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extLst>
                  <a:ext uri="{0D108BD9-81ED-4DB2-BD59-A6C34878D82A}">
                    <a16:rowId xmlns:a16="http://schemas.microsoft.com/office/drawing/2014/main" val="4178323017"/>
                  </a:ext>
                </a:extLst>
              </a:tr>
              <a:tr h="641031">
                <a:tc>
                  <a:txBody>
                    <a:bodyPr/>
                    <a:lstStyle/>
                    <a:p>
                      <a:pPr marL="0" marR="0">
                        <a:lnSpc>
                          <a:spcPct val="107000"/>
                        </a:lnSpc>
                        <a:spcBef>
                          <a:spcPts val="0"/>
                        </a:spcBef>
                        <a:spcAft>
                          <a:spcPts val="0"/>
                        </a:spcAft>
                      </a:pPr>
                      <a:r>
                        <a:rPr lang="en-US" sz="1900" b="0">
                          <a:effectLst/>
                        </a:rPr>
                        <a:t>The Salvation Army</a:t>
                      </a:r>
                      <a:endParaRPr lang="en-US" sz="19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tc>
                  <a:txBody>
                    <a:bodyPr/>
                    <a:lstStyle/>
                    <a:p>
                      <a:pPr marL="0" marR="0">
                        <a:lnSpc>
                          <a:spcPct val="107000"/>
                        </a:lnSpc>
                        <a:spcBef>
                          <a:spcPts val="0"/>
                        </a:spcBef>
                        <a:spcAft>
                          <a:spcPts val="0"/>
                        </a:spcAft>
                      </a:pPr>
                      <a:r>
                        <a:rPr lang="en-US" sz="1900">
                          <a:effectLst/>
                        </a:rPr>
                        <a:t> $                          29,209.51 </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extLst>
                  <a:ext uri="{0D108BD9-81ED-4DB2-BD59-A6C34878D82A}">
                    <a16:rowId xmlns:a16="http://schemas.microsoft.com/office/drawing/2014/main" val="2095212255"/>
                  </a:ext>
                </a:extLst>
              </a:tr>
              <a:tr h="641031">
                <a:tc>
                  <a:txBody>
                    <a:bodyPr/>
                    <a:lstStyle/>
                    <a:p>
                      <a:pPr marL="0" marR="0">
                        <a:lnSpc>
                          <a:spcPct val="107000"/>
                        </a:lnSpc>
                        <a:spcBef>
                          <a:spcPts val="0"/>
                        </a:spcBef>
                        <a:spcAft>
                          <a:spcPts val="0"/>
                        </a:spcAft>
                      </a:pPr>
                      <a:r>
                        <a:rPr lang="en-US" sz="1900" b="0">
                          <a:effectLst/>
                        </a:rPr>
                        <a:t>United Way</a:t>
                      </a:r>
                      <a:endParaRPr lang="en-US" sz="19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tc>
                  <a:txBody>
                    <a:bodyPr/>
                    <a:lstStyle/>
                    <a:p>
                      <a:pPr marL="0" marR="0">
                        <a:lnSpc>
                          <a:spcPct val="107000"/>
                        </a:lnSpc>
                        <a:spcBef>
                          <a:spcPts val="0"/>
                        </a:spcBef>
                        <a:spcAft>
                          <a:spcPts val="0"/>
                        </a:spcAft>
                      </a:pPr>
                      <a:r>
                        <a:rPr lang="en-US" sz="1900">
                          <a:effectLst/>
                        </a:rPr>
                        <a:t> $                          27,500.00 </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extLst>
                  <a:ext uri="{0D108BD9-81ED-4DB2-BD59-A6C34878D82A}">
                    <a16:rowId xmlns:a16="http://schemas.microsoft.com/office/drawing/2014/main" val="867722702"/>
                  </a:ext>
                </a:extLst>
              </a:tr>
              <a:tr h="641031">
                <a:tc>
                  <a:txBody>
                    <a:bodyPr/>
                    <a:lstStyle/>
                    <a:p>
                      <a:pPr marL="0" marR="0">
                        <a:lnSpc>
                          <a:spcPct val="107000"/>
                        </a:lnSpc>
                        <a:spcBef>
                          <a:spcPts val="0"/>
                        </a:spcBef>
                        <a:spcAft>
                          <a:spcPts val="0"/>
                        </a:spcAft>
                      </a:pPr>
                      <a:r>
                        <a:rPr lang="en-US" sz="1900" b="0">
                          <a:effectLst/>
                        </a:rPr>
                        <a:t>Totals</a:t>
                      </a:r>
                      <a:endParaRPr lang="en-US" sz="19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tc>
                  <a:txBody>
                    <a:bodyPr/>
                    <a:lstStyle/>
                    <a:p>
                      <a:pPr marL="0" marR="0">
                        <a:lnSpc>
                          <a:spcPct val="107000"/>
                        </a:lnSpc>
                        <a:spcBef>
                          <a:spcPts val="0"/>
                        </a:spcBef>
                        <a:spcAft>
                          <a:spcPts val="0"/>
                        </a:spcAft>
                      </a:pPr>
                      <a:r>
                        <a:rPr lang="en-US" sz="1900" dirty="0">
                          <a:effectLst/>
                        </a:rPr>
                        <a:t> $                        331,709.51 </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2844" marR="72844" marT="0" marB="0" anchor="b"/>
                </a:tc>
                <a:extLst>
                  <a:ext uri="{0D108BD9-81ED-4DB2-BD59-A6C34878D82A}">
                    <a16:rowId xmlns:a16="http://schemas.microsoft.com/office/drawing/2014/main" val="4160949867"/>
                  </a:ext>
                </a:extLst>
              </a:tr>
            </a:tbl>
          </a:graphicData>
        </a:graphic>
      </p:graphicFrame>
    </p:spTree>
    <p:extLst>
      <p:ext uri="{BB962C8B-B14F-4D97-AF65-F5344CB8AC3E}">
        <p14:creationId xmlns:p14="http://schemas.microsoft.com/office/powerpoint/2010/main" val="1586000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8"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9"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582E32-3015-46E9-AD8E-829ED0C356AC}"/>
              </a:ext>
            </a:extLst>
          </p:cNvPr>
          <p:cNvSpPr>
            <a:spLocks noGrp="1"/>
          </p:cNvSpPr>
          <p:nvPr>
            <p:ph type="title"/>
          </p:nvPr>
        </p:nvSpPr>
        <p:spPr>
          <a:xfrm>
            <a:off x="2880485" y="841375"/>
            <a:ext cx="8713027" cy="1230570"/>
          </a:xfrm>
        </p:spPr>
        <p:txBody>
          <a:bodyPr anchor="t">
            <a:noAutofit/>
          </a:bodyPr>
          <a:lstStyle/>
          <a:p>
            <a:pPr algn="l"/>
            <a:r>
              <a:rPr lang="en-US" dirty="0">
                <a:solidFill>
                  <a:schemeClr val="accent1"/>
                </a:solidFill>
              </a:rPr>
              <a:t>Program Overview – </a:t>
            </a:r>
            <a:br>
              <a:rPr lang="en-US" dirty="0">
                <a:solidFill>
                  <a:schemeClr val="accent1"/>
                </a:solidFill>
              </a:rPr>
            </a:br>
            <a:r>
              <a:rPr lang="en-US" dirty="0">
                <a:solidFill>
                  <a:schemeClr val="accent1"/>
                </a:solidFill>
              </a:rPr>
              <a:t>Centralia-Chehalis Chamber of Commerce</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C8FE30A1-219C-4414-A380-C1157B48FDD8}"/>
              </a:ext>
            </a:extLst>
          </p:cNvPr>
          <p:cNvSpPr>
            <a:spLocks noGrp="1"/>
          </p:cNvSpPr>
          <p:nvPr>
            <p:ph idx="1"/>
          </p:nvPr>
        </p:nvSpPr>
        <p:spPr>
          <a:xfrm>
            <a:off x="2880487" y="2433312"/>
            <a:ext cx="8713025" cy="3802762"/>
          </a:xfrm>
        </p:spPr>
        <p:txBody>
          <a:bodyPr anchor="t">
            <a:normAutofit/>
          </a:bodyPr>
          <a:lstStyle/>
          <a:p>
            <a:pPr algn="just"/>
            <a:r>
              <a:rPr lang="en-US" sz="2000" dirty="0"/>
              <a:t>Request to continue to provide PPE to Chehalis businesses in the amount of $25,000</a:t>
            </a:r>
          </a:p>
          <a:p>
            <a:pPr algn="just"/>
            <a:r>
              <a:rPr lang="en-US" sz="2000" dirty="0"/>
              <a:t>$50,000 was also requested for operation of the Chamber facility</a:t>
            </a:r>
          </a:p>
          <a:p>
            <a:pPr algn="just"/>
            <a:r>
              <a:rPr lang="en-US" sz="2000" dirty="0"/>
              <a:t>Operation of the Chamber facility is not considered an eligible expense per the Washington State Department of Commerce guidelines</a:t>
            </a:r>
          </a:p>
          <a:p>
            <a:pPr algn="just"/>
            <a:r>
              <a:rPr lang="en-US" sz="2000" b="1" i="1" dirty="0">
                <a:solidFill>
                  <a:schemeClr val="accent1"/>
                </a:solidFill>
              </a:rPr>
              <a:t>Funding of additional reimbursable funds for PPE provided to Chehalis businesses in the amount of $37,500 is recommended by the committee</a:t>
            </a:r>
            <a:endParaRPr lang="en-US" sz="2000" dirty="0">
              <a:solidFill>
                <a:schemeClr val="accent1"/>
              </a:solidFill>
            </a:endParaRPr>
          </a:p>
        </p:txBody>
      </p:sp>
    </p:spTree>
    <p:extLst>
      <p:ext uri="{BB962C8B-B14F-4D97-AF65-F5344CB8AC3E}">
        <p14:creationId xmlns:p14="http://schemas.microsoft.com/office/powerpoint/2010/main" val="1120779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8"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9"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582E32-3015-46E9-AD8E-829ED0C356AC}"/>
              </a:ext>
            </a:extLst>
          </p:cNvPr>
          <p:cNvSpPr>
            <a:spLocks noGrp="1"/>
          </p:cNvSpPr>
          <p:nvPr>
            <p:ph type="title"/>
          </p:nvPr>
        </p:nvSpPr>
        <p:spPr>
          <a:xfrm>
            <a:off x="2880485" y="841375"/>
            <a:ext cx="8713027" cy="1230570"/>
          </a:xfrm>
        </p:spPr>
        <p:txBody>
          <a:bodyPr anchor="t">
            <a:noAutofit/>
          </a:bodyPr>
          <a:lstStyle/>
          <a:p>
            <a:pPr algn="l"/>
            <a:r>
              <a:rPr lang="en-US">
                <a:solidFill>
                  <a:schemeClr val="accent1"/>
                </a:solidFill>
              </a:rPr>
              <a:t>Program Overview – </a:t>
            </a:r>
            <a:br>
              <a:rPr lang="en-US">
                <a:solidFill>
                  <a:schemeClr val="accent1"/>
                </a:solidFill>
              </a:rPr>
            </a:br>
            <a:r>
              <a:rPr lang="en-US">
                <a:solidFill>
                  <a:schemeClr val="accent1"/>
                </a:solidFill>
              </a:rPr>
              <a:t>Chehalis Community Renaissance Team</a:t>
            </a:r>
            <a:endParaRPr lang="en-US" dirty="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C8FE30A1-219C-4414-A380-C1157B48FDD8}"/>
              </a:ext>
            </a:extLst>
          </p:cNvPr>
          <p:cNvSpPr>
            <a:spLocks noGrp="1"/>
          </p:cNvSpPr>
          <p:nvPr>
            <p:ph idx="1"/>
          </p:nvPr>
        </p:nvSpPr>
        <p:spPr>
          <a:xfrm>
            <a:off x="2880487" y="2467233"/>
            <a:ext cx="8713025" cy="3624263"/>
          </a:xfrm>
        </p:spPr>
        <p:txBody>
          <a:bodyPr anchor="t">
            <a:normAutofit/>
          </a:bodyPr>
          <a:lstStyle/>
          <a:p>
            <a:pPr algn="just"/>
            <a:r>
              <a:rPr lang="en-US" sz="2000" dirty="0"/>
              <a:t>Request for $75,000 for a small business grant program</a:t>
            </a:r>
          </a:p>
          <a:p>
            <a:pPr algn="just"/>
            <a:r>
              <a:rPr lang="en-US" sz="2000" dirty="0"/>
              <a:t>Grant program would provide fifteen (15) $5,000 grants to small businesses with no more than twenty (20) employees, which have been negatively affected by the COVID-19 pandemic</a:t>
            </a:r>
          </a:p>
          <a:p>
            <a:pPr algn="just"/>
            <a:r>
              <a:rPr lang="en-US" sz="2000" b="1" i="1" dirty="0">
                <a:solidFill>
                  <a:schemeClr val="accent1"/>
                </a:solidFill>
              </a:rPr>
              <a:t>Funding in the amount of $50,000 for this project is recommended by the committee</a:t>
            </a:r>
            <a:endParaRPr lang="en-US" sz="2000" dirty="0">
              <a:solidFill>
                <a:schemeClr val="accent1"/>
              </a:solidFill>
            </a:endParaRPr>
          </a:p>
        </p:txBody>
      </p:sp>
    </p:spTree>
    <p:extLst>
      <p:ext uri="{BB962C8B-B14F-4D97-AF65-F5344CB8AC3E}">
        <p14:creationId xmlns:p14="http://schemas.microsoft.com/office/powerpoint/2010/main" val="3212628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8"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9"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582E32-3015-46E9-AD8E-829ED0C356AC}"/>
              </a:ext>
            </a:extLst>
          </p:cNvPr>
          <p:cNvSpPr>
            <a:spLocks noGrp="1"/>
          </p:cNvSpPr>
          <p:nvPr>
            <p:ph type="title"/>
          </p:nvPr>
        </p:nvSpPr>
        <p:spPr>
          <a:xfrm>
            <a:off x="2880485" y="841375"/>
            <a:ext cx="8713027" cy="1230570"/>
          </a:xfrm>
        </p:spPr>
        <p:txBody>
          <a:bodyPr anchor="t">
            <a:noAutofit/>
          </a:bodyPr>
          <a:lstStyle/>
          <a:p>
            <a:pPr algn="l"/>
            <a:r>
              <a:rPr lang="en-US">
                <a:solidFill>
                  <a:schemeClr val="accent1"/>
                </a:solidFill>
              </a:rPr>
              <a:t>Program Overview – </a:t>
            </a:r>
            <a:br>
              <a:rPr lang="en-US">
                <a:solidFill>
                  <a:schemeClr val="accent1"/>
                </a:solidFill>
              </a:rPr>
            </a:br>
            <a:r>
              <a:rPr lang="en-US">
                <a:solidFill>
                  <a:schemeClr val="accent1"/>
                </a:solidFill>
              </a:rPr>
              <a:t>Lewis County Seniors</a:t>
            </a:r>
            <a:endParaRPr lang="en-US" dirty="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C8FE30A1-219C-4414-A380-C1157B48FDD8}"/>
              </a:ext>
            </a:extLst>
          </p:cNvPr>
          <p:cNvSpPr>
            <a:spLocks noGrp="1"/>
          </p:cNvSpPr>
          <p:nvPr>
            <p:ph idx="1"/>
          </p:nvPr>
        </p:nvSpPr>
        <p:spPr>
          <a:xfrm>
            <a:off x="2880485" y="2378169"/>
            <a:ext cx="8713025" cy="3802762"/>
          </a:xfrm>
        </p:spPr>
        <p:txBody>
          <a:bodyPr anchor="t">
            <a:normAutofit/>
          </a:bodyPr>
          <a:lstStyle/>
          <a:p>
            <a:pPr algn="just"/>
            <a:r>
              <a:rPr lang="en-US" sz="2000" dirty="0"/>
              <a:t>Request for funding to assist with the increased demand for meals delivered to seniors and at-risk individuals. Due to the pandemic, a 500% increase in meals served has occurred in the last six (6) months</a:t>
            </a:r>
          </a:p>
          <a:p>
            <a:pPr algn="just"/>
            <a:r>
              <a:rPr lang="en-US" sz="2000" dirty="0"/>
              <a:t>Some aspects of the funding request are not considered an eligible expenses per the Washington State Department of Commerce guidelines</a:t>
            </a:r>
          </a:p>
          <a:p>
            <a:pPr algn="just"/>
            <a:r>
              <a:rPr lang="en-US" sz="2000" b="1" i="1" dirty="0">
                <a:solidFill>
                  <a:schemeClr val="accent1"/>
                </a:solidFill>
              </a:rPr>
              <a:t>Funding in the amount of $37,500 for food and operating supplies needed to provide this service is recommended</a:t>
            </a:r>
            <a:endParaRPr lang="en-US" sz="2000" dirty="0">
              <a:solidFill>
                <a:schemeClr val="accent1"/>
              </a:solidFill>
            </a:endParaRPr>
          </a:p>
        </p:txBody>
      </p:sp>
    </p:spTree>
    <p:extLst>
      <p:ext uri="{BB962C8B-B14F-4D97-AF65-F5344CB8AC3E}">
        <p14:creationId xmlns:p14="http://schemas.microsoft.com/office/powerpoint/2010/main" val="2351391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8"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9"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582E32-3015-46E9-AD8E-829ED0C356AC}"/>
              </a:ext>
            </a:extLst>
          </p:cNvPr>
          <p:cNvSpPr>
            <a:spLocks noGrp="1"/>
          </p:cNvSpPr>
          <p:nvPr>
            <p:ph type="title"/>
          </p:nvPr>
        </p:nvSpPr>
        <p:spPr>
          <a:xfrm>
            <a:off x="2880485" y="841375"/>
            <a:ext cx="8713027" cy="1230570"/>
          </a:xfrm>
        </p:spPr>
        <p:txBody>
          <a:bodyPr anchor="t">
            <a:noAutofit/>
          </a:bodyPr>
          <a:lstStyle/>
          <a:p>
            <a:pPr algn="l"/>
            <a:r>
              <a:rPr lang="en-US">
                <a:solidFill>
                  <a:schemeClr val="accent1"/>
                </a:solidFill>
              </a:rPr>
              <a:t>Program Overview – </a:t>
            </a:r>
            <a:br>
              <a:rPr lang="en-US">
                <a:solidFill>
                  <a:schemeClr val="accent1"/>
                </a:solidFill>
              </a:rPr>
            </a:br>
            <a:r>
              <a:rPr lang="en-US">
                <a:solidFill>
                  <a:schemeClr val="accent1"/>
                </a:solidFill>
              </a:rPr>
              <a:t>The Salvation Army </a:t>
            </a:r>
            <a:endParaRPr lang="en-US" dirty="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C8FE30A1-219C-4414-A380-C1157B48FDD8}"/>
              </a:ext>
            </a:extLst>
          </p:cNvPr>
          <p:cNvSpPr>
            <a:spLocks noGrp="1"/>
          </p:cNvSpPr>
          <p:nvPr>
            <p:ph idx="1"/>
          </p:nvPr>
        </p:nvSpPr>
        <p:spPr>
          <a:xfrm>
            <a:off x="2880487" y="2350380"/>
            <a:ext cx="8713025" cy="3802762"/>
          </a:xfrm>
        </p:spPr>
        <p:txBody>
          <a:bodyPr anchor="t">
            <a:normAutofit/>
          </a:bodyPr>
          <a:lstStyle/>
          <a:p>
            <a:pPr algn="just"/>
            <a:r>
              <a:rPr lang="en-US" sz="2000" dirty="0"/>
              <a:t>Request to purchase a set of commercial capacity washer and dryer to provide free laundry service to citizens that are struggling during the pandemic</a:t>
            </a:r>
          </a:p>
          <a:p>
            <a:pPr algn="just"/>
            <a:r>
              <a:rPr lang="en-US" sz="2000" dirty="0"/>
              <a:t>Since the location of this washer and dryer would be located in the City of Centralia, it was decided that this application was not eligible for the Chehalis CARES Community Program</a:t>
            </a:r>
          </a:p>
        </p:txBody>
      </p:sp>
    </p:spTree>
    <p:extLst>
      <p:ext uri="{BB962C8B-B14F-4D97-AF65-F5344CB8AC3E}">
        <p14:creationId xmlns:p14="http://schemas.microsoft.com/office/powerpoint/2010/main" val="657342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8"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useBgFill="1">
        <p:nvSpPr>
          <p:cNvPr id="39"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582E32-3015-46E9-AD8E-829ED0C356AC}"/>
              </a:ext>
            </a:extLst>
          </p:cNvPr>
          <p:cNvSpPr>
            <a:spLocks noGrp="1"/>
          </p:cNvSpPr>
          <p:nvPr>
            <p:ph type="title"/>
          </p:nvPr>
        </p:nvSpPr>
        <p:spPr>
          <a:xfrm>
            <a:off x="2880485" y="841375"/>
            <a:ext cx="8713027" cy="1230570"/>
          </a:xfrm>
        </p:spPr>
        <p:txBody>
          <a:bodyPr anchor="t">
            <a:noAutofit/>
          </a:bodyPr>
          <a:lstStyle/>
          <a:p>
            <a:pPr algn="l"/>
            <a:r>
              <a:rPr lang="en-US">
                <a:solidFill>
                  <a:schemeClr val="accent1"/>
                </a:solidFill>
              </a:rPr>
              <a:t>Program Overview – </a:t>
            </a:r>
            <a:br>
              <a:rPr lang="en-US">
                <a:solidFill>
                  <a:schemeClr val="accent1"/>
                </a:solidFill>
              </a:rPr>
            </a:br>
            <a:r>
              <a:rPr lang="en-US">
                <a:solidFill>
                  <a:schemeClr val="accent1"/>
                </a:solidFill>
              </a:rPr>
              <a:t>United Way</a:t>
            </a:r>
            <a:endParaRPr lang="en-US" dirty="0">
              <a:solidFill>
                <a:schemeClr val="accent1"/>
              </a:solidFill>
            </a:endParaRP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C8FE30A1-219C-4414-A380-C1157B48FDD8}"/>
              </a:ext>
            </a:extLst>
          </p:cNvPr>
          <p:cNvSpPr>
            <a:spLocks noGrp="1"/>
          </p:cNvSpPr>
          <p:nvPr>
            <p:ph idx="1"/>
          </p:nvPr>
        </p:nvSpPr>
        <p:spPr>
          <a:xfrm>
            <a:off x="2880487" y="2427545"/>
            <a:ext cx="8713025" cy="3802762"/>
          </a:xfrm>
        </p:spPr>
        <p:txBody>
          <a:bodyPr anchor="t">
            <a:normAutofit lnSpcReduction="10000"/>
          </a:bodyPr>
          <a:lstStyle/>
          <a:p>
            <a:pPr algn="just"/>
            <a:r>
              <a:rPr lang="en-US" sz="2000" dirty="0"/>
              <a:t>Request for funding to assist in their effort to provide high-speed internet access to children participating in remote learning during the school closures</a:t>
            </a:r>
          </a:p>
          <a:p>
            <a:pPr algn="just"/>
            <a:r>
              <a:rPr lang="en-US" sz="2000" dirty="0"/>
              <a:t>The program outlined that the requested funds would be added to a larger fund to provide internet access to students throughout Lewis County</a:t>
            </a:r>
          </a:p>
          <a:p>
            <a:pPr algn="just"/>
            <a:r>
              <a:rPr lang="en-US" sz="2000" dirty="0"/>
              <a:t>Since the funding requested was not for a specific program or equipment to benefit Chehalis students that could be identified as a reimbursable expense, there was not enough information to determine if it could be funded by the City’s program</a:t>
            </a:r>
          </a:p>
        </p:txBody>
      </p:sp>
    </p:spTree>
    <p:extLst>
      <p:ext uri="{BB962C8B-B14F-4D97-AF65-F5344CB8AC3E}">
        <p14:creationId xmlns:p14="http://schemas.microsoft.com/office/powerpoint/2010/main" val="1415467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52FE973F-4A3B-4D14-9EAE-436DBE46D644}"/>
              </a:ext>
            </a:extLst>
          </p:cNvPr>
          <p:cNvSpPr>
            <a:spLocks noGrp="1"/>
          </p:cNvSpPr>
          <p:nvPr>
            <p:ph type="title"/>
          </p:nvPr>
        </p:nvSpPr>
        <p:spPr>
          <a:xfrm>
            <a:off x="1306513" y="798881"/>
            <a:ext cx="9642780" cy="1048945"/>
          </a:xfrm>
        </p:spPr>
        <p:txBody>
          <a:bodyPr>
            <a:noAutofit/>
          </a:bodyPr>
          <a:lstStyle/>
          <a:p>
            <a:r>
              <a:rPr lang="en-US" sz="5000" b="1" dirty="0">
                <a:solidFill>
                  <a:schemeClr val="tx1"/>
                </a:solidFill>
              </a:rPr>
              <a:t>Funding Recommendations</a:t>
            </a:r>
          </a:p>
        </p:txBody>
      </p:sp>
      <p:graphicFrame>
        <p:nvGraphicFramePr>
          <p:cNvPr id="3" name="Table 2">
            <a:extLst>
              <a:ext uri="{FF2B5EF4-FFF2-40B4-BE49-F238E27FC236}">
                <a16:creationId xmlns:a16="http://schemas.microsoft.com/office/drawing/2014/main" id="{8698BFF4-BD39-42BA-8205-EC938A3D52BB}"/>
              </a:ext>
            </a:extLst>
          </p:cNvPr>
          <p:cNvGraphicFramePr>
            <a:graphicFrameLocks noGrp="1"/>
          </p:cNvGraphicFramePr>
          <p:nvPr>
            <p:extLst>
              <p:ext uri="{D42A27DB-BD31-4B8C-83A1-F6EECF244321}">
                <p14:modId xmlns:p14="http://schemas.microsoft.com/office/powerpoint/2010/main" val="1354947776"/>
              </p:ext>
            </p:extLst>
          </p:nvPr>
        </p:nvGraphicFramePr>
        <p:xfrm>
          <a:off x="1301750" y="2109763"/>
          <a:ext cx="9647542" cy="3949358"/>
        </p:xfrm>
        <a:graphic>
          <a:graphicData uri="http://schemas.openxmlformats.org/drawingml/2006/table">
            <a:tbl>
              <a:tblPr firstRow="1" firstCol="1" bandRow="1">
                <a:tableStyleId>{5C22544A-7EE6-4342-B048-85BDC9FD1C3A}</a:tableStyleId>
              </a:tblPr>
              <a:tblGrid>
                <a:gridCol w="5073883">
                  <a:extLst>
                    <a:ext uri="{9D8B030D-6E8A-4147-A177-3AD203B41FA5}">
                      <a16:colId xmlns:a16="http://schemas.microsoft.com/office/drawing/2014/main" val="1030845562"/>
                    </a:ext>
                  </a:extLst>
                </a:gridCol>
                <a:gridCol w="2088859">
                  <a:extLst>
                    <a:ext uri="{9D8B030D-6E8A-4147-A177-3AD203B41FA5}">
                      <a16:colId xmlns:a16="http://schemas.microsoft.com/office/drawing/2014/main" val="336806730"/>
                    </a:ext>
                  </a:extLst>
                </a:gridCol>
                <a:gridCol w="2484800">
                  <a:extLst>
                    <a:ext uri="{9D8B030D-6E8A-4147-A177-3AD203B41FA5}">
                      <a16:colId xmlns:a16="http://schemas.microsoft.com/office/drawing/2014/main" val="2443934914"/>
                    </a:ext>
                  </a:extLst>
                </a:gridCol>
              </a:tblGrid>
              <a:tr h="564194">
                <a:tc>
                  <a:txBody>
                    <a:bodyPr/>
                    <a:lstStyle/>
                    <a:p>
                      <a:pPr marL="0" marR="0" algn="ctr">
                        <a:lnSpc>
                          <a:spcPct val="107000"/>
                        </a:lnSpc>
                        <a:spcBef>
                          <a:spcPts val="0"/>
                        </a:spcBef>
                        <a:spcAft>
                          <a:spcPts val="0"/>
                        </a:spcAft>
                      </a:pPr>
                      <a:r>
                        <a:rPr lang="en-US" sz="1900" dirty="0">
                          <a:effectLst/>
                        </a:rPr>
                        <a:t>Organization</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900">
                          <a:effectLst/>
                        </a:rPr>
                        <a:t>Requests</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900">
                          <a:effectLst/>
                        </a:rPr>
                        <a:t>Recommendations</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347060569"/>
                  </a:ext>
                </a:extLst>
              </a:tr>
              <a:tr h="564194">
                <a:tc>
                  <a:txBody>
                    <a:bodyPr/>
                    <a:lstStyle/>
                    <a:p>
                      <a:pPr marL="0" marR="0">
                        <a:lnSpc>
                          <a:spcPct val="107000"/>
                        </a:lnSpc>
                        <a:spcBef>
                          <a:spcPts val="0"/>
                        </a:spcBef>
                        <a:spcAft>
                          <a:spcPts val="0"/>
                        </a:spcAft>
                      </a:pPr>
                      <a:r>
                        <a:rPr lang="en-US" sz="1900" b="0" dirty="0">
                          <a:effectLst/>
                        </a:rPr>
                        <a:t>Centralia-Chehalis Chamber of Commerce</a:t>
                      </a:r>
                      <a:endParaRPr lang="en-US" sz="19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900" dirty="0">
                          <a:effectLst/>
                        </a:rPr>
                        <a:t> $           75,000.00 </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900">
                          <a:effectLst/>
                        </a:rPr>
                        <a:t> $               37,500.00 </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23099645"/>
                  </a:ext>
                </a:extLst>
              </a:tr>
              <a:tr h="564194">
                <a:tc>
                  <a:txBody>
                    <a:bodyPr/>
                    <a:lstStyle/>
                    <a:p>
                      <a:pPr marL="0" marR="0">
                        <a:lnSpc>
                          <a:spcPct val="107000"/>
                        </a:lnSpc>
                        <a:spcBef>
                          <a:spcPts val="0"/>
                        </a:spcBef>
                        <a:spcAft>
                          <a:spcPts val="0"/>
                        </a:spcAft>
                      </a:pPr>
                      <a:r>
                        <a:rPr lang="en-US" sz="1900" b="0">
                          <a:effectLst/>
                        </a:rPr>
                        <a:t>Chehalis Community Renaissance Team</a:t>
                      </a:r>
                      <a:endParaRPr lang="en-US" sz="19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900" dirty="0">
                          <a:effectLst/>
                        </a:rPr>
                        <a:t> $           75,000.00 </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900">
                          <a:effectLst/>
                        </a:rPr>
                        <a:t> $               50,000.00 </a:t>
                      </a:r>
                      <a:endParaRPr lang="en-US" sz="1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543307984"/>
                  </a:ext>
                </a:extLst>
              </a:tr>
              <a:tr h="564194">
                <a:tc>
                  <a:txBody>
                    <a:bodyPr/>
                    <a:lstStyle/>
                    <a:p>
                      <a:pPr marL="0" marR="0">
                        <a:lnSpc>
                          <a:spcPct val="107000"/>
                        </a:lnSpc>
                        <a:spcBef>
                          <a:spcPts val="0"/>
                        </a:spcBef>
                        <a:spcAft>
                          <a:spcPts val="0"/>
                        </a:spcAft>
                      </a:pPr>
                      <a:r>
                        <a:rPr lang="en-US" sz="1900" b="0">
                          <a:effectLst/>
                        </a:rPr>
                        <a:t>Lewis County Seniors</a:t>
                      </a:r>
                      <a:endParaRPr lang="en-US" sz="19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900" dirty="0">
                          <a:effectLst/>
                        </a:rPr>
                        <a:t> $         125,000.00 </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900" dirty="0">
                          <a:effectLst/>
                        </a:rPr>
                        <a:t> $               37,500.00 </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66525359"/>
                  </a:ext>
                </a:extLst>
              </a:tr>
              <a:tr h="564194">
                <a:tc>
                  <a:txBody>
                    <a:bodyPr/>
                    <a:lstStyle/>
                    <a:p>
                      <a:pPr marL="0" marR="0">
                        <a:lnSpc>
                          <a:spcPct val="107000"/>
                        </a:lnSpc>
                        <a:spcBef>
                          <a:spcPts val="0"/>
                        </a:spcBef>
                        <a:spcAft>
                          <a:spcPts val="0"/>
                        </a:spcAft>
                      </a:pPr>
                      <a:r>
                        <a:rPr lang="en-US" sz="1900" b="0" dirty="0">
                          <a:effectLst/>
                        </a:rPr>
                        <a:t>The Salvation Army</a:t>
                      </a:r>
                      <a:endParaRPr lang="en-US" sz="19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900" dirty="0">
                          <a:effectLst/>
                        </a:rPr>
                        <a:t> $           29,209.51 </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900" dirty="0">
                          <a:effectLst/>
                        </a:rPr>
                        <a:t> $                                  -   </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31372618"/>
                  </a:ext>
                </a:extLst>
              </a:tr>
              <a:tr h="564194">
                <a:tc>
                  <a:txBody>
                    <a:bodyPr/>
                    <a:lstStyle/>
                    <a:p>
                      <a:pPr marL="0" marR="0">
                        <a:lnSpc>
                          <a:spcPct val="107000"/>
                        </a:lnSpc>
                        <a:spcBef>
                          <a:spcPts val="0"/>
                        </a:spcBef>
                        <a:spcAft>
                          <a:spcPts val="0"/>
                        </a:spcAft>
                      </a:pPr>
                      <a:r>
                        <a:rPr lang="en-US" sz="1900" b="0">
                          <a:effectLst/>
                        </a:rPr>
                        <a:t>United Way</a:t>
                      </a:r>
                      <a:endParaRPr lang="en-US" sz="1900" b="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900" dirty="0">
                          <a:effectLst/>
                        </a:rPr>
                        <a:t> $           27,500.00 </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900" dirty="0">
                          <a:effectLst/>
                        </a:rPr>
                        <a:t> $                                  -   </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779520206"/>
                  </a:ext>
                </a:extLst>
              </a:tr>
              <a:tr h="564194">
                <a:tc>
                  <a:txBody>
                    <a:bodyPr/>
                    <a:lstStyle/>
                    <a:p>
                      <a:pPr marL="0" marR="0">
                        <a:lnSpc>
                          <a:spcPct val="107000"/>
                        </a:lnSpc>
                        <a:spcBef>
                          <a:spcPts val="0"/>
                        </a:spcBef>
                        <a:spcAft>
                          <a:spcPts val="0"/>
                        </a:spcAft>
                      </a:pPr>
                      <a:r>
                        <a:rPr lang="en-US" sz="1900" b="0" dirty="0">
                          <a:effectLst/>
                        </a:rPr>
                        <a:t>Totals</a:t>
                      </a:r>
                      <a:endParaRPr lang="en-US" sz="19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900" dirty="0">
                          <a:effectLst/>
                        </a:rPr>
                        <a:t> $         331,709.51 </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nSpc>
                          <a:spcPct val="107000"/>
                        </a:lnSpc>
                        <a:spcBef>
                          <a:spcPts val="0"/>
                        </a:spcBef>
                        <a:spcAft>
                          <a:spcPts val="0"/>
                        </a:spcAft>
                      </a:pPr>
                      <a:r>
                        <a:rPr lang="en-US" sz="1900" dirty="0">
                          <a:effectLst/>
                        </a:rPr>
                        <a:t> $            125,000.00 </a:t>
                      </a: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337969971"/>
                  </a:ext>
                </a:extLst>
              </a:tr>
            </a:tbl>
          </a:graphicData>
        </a:graphic>
      </p:graphicFrame>
    </p:spTree>
    <p:extLst>
      <p:ext uri="{BB962C8B-B14F-4D97-AF65-F5344CB8AC3E}">
        <p14:creationId xmlns:p14="http://schemas.microsoft.com/office/powerpoint/2010/main" val="3839902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D75627FE-0AC5-4349-AC08-45A58BEC9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F87AAF7B-2090-475D-9C3E-FDC03DD87A8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7" name="Freeform 5">
              <a:extLst>
                <a:ext uri="{FF2B5EF4-FFF2-40B4-BE49-F238E27FC236}">
                  <a16:creationId xmlns:a16="http://schemas.microsoft.com/office/drawing/2014/main" id="{F2DCEC33-4B31-44BC-99CB-9E4845DC4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8" name="Freeform 6">
              <a:extLst>
                <a:ext uri="{FF2B5EF4-FFF2-40B4-BE49-F238E27FC236}">
                  <a16:creationId xmlns:a16="http://schemas.microsoft.com/office/drawing/2014/main" id="{204E0A10-D288-4B22-87A1-737B0A37D1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7">
              <a:extLst>
                <a:ext uri="{FF2B5EF4-FFF2-40B4-BE49-F238E27FC236}">
                  <a16:creationId xmlns:a16="http://schemas.microsoft.com/office/drawing/2014/main" id="{9A3E042E-4911-425A-84BB-04BF90D0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8">
              <a:extLst>
                <a:ext uri="{FF2B5EF4-FFF2-40B4-BE49-F238E27FC236}">
                  <a16:creationId xmlns:a16="http://schemas.microsoft.com/office/drawing/2014/main" id="{3A49226D-3129-4C5A-9641-3D03BEEA79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1" name="Freeform 9">
              <a:extLst>
                <a:ext uri="{FF2B5EF4-FFF2-40B4-BE49-F238E27FC236}">
                  <a16:creationId xmlns:a16="http://schemas.microsoft.com/office/drawing/2014/main" id="{9CC3C315-B515-4DD8-AC22-9D8417B37F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2" name="Freeform 10">
              <a:extLst>
                <a:ext uri="{FF2B5EF4-FFF2-40B4-BE49-F238E27FC236}">
                  <a16:creationId xmlns:a16="http://schemas.microsoft.com/office/drawing/2014/main" id="{1A961828-F78F-4D56-A98E-037806C63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3" name="Freeform 11">
              <a:extLst>
                <a:ext uri="{FF2B5EF4-FFF2-40B4-BE49-F238E27FC236}">
                  <a16:creationId xmlns:a16="http://schemas.microsoft.com/office/drawing/2014/main" id="{739D4F9D-3728-42C1-8302-452D51321C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2">
              <a:extLst>
                <a:ext uri="{FF2B5EF4-FFF2-40B4-BE49-F238E27FC236}">
                  <a16:creationId xmlns:a16="http://schemas.microsoft.com/office/drawing/2014/main" id="{B4D9647E-354D-4CA8-B4A7-39172E5EAC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3">
              <a:extLst>
                <a:ext uri="{FF2B5EF4-FFF2-40B4-BE49-F238E27FC236}">
                  <a16:creationId xmlns:a16="http://schemas.microsoft.com/office/drawing/2014/main" id="{A3EC74E0-5222-4ACC-BCEC-1AA189D3BC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4">
              <a:extLst>
                <a:ext uri="{FF2B5EF4-FFF2-40B4-BE49-F238E27FC236}">
                  <a16:creationId xmlns:a16="http://schemas.microsoft.com/office/drawing/2014/main" id="{C0AE72B4-084D-42E6-ABED-5FD4650D4B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15">
              <a:extLst>
                <a:ext uri="{FF2B5EF4-FFF2-40B4-BE49-F238E27FC236}">
                  <a16:creationId xmlns:a16="http://schemas.microsoft.com/office/drawing/2014/main" id="{C9D1F5DD-8D50-4098-8D2B-10E284752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16">
              <a:extLst>
                <a:ext uri="{FF2B5EF4-FFF2-40B4-BE49-F238E27FC236}">
                  <a16:creationId xmlns:a16="http://schemas.microsoft.com/office/drawing/2014/main" id="{D48F3941-C3C7-4589-AA46-067F6BB2D0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7">
              <a:extLst>
                <a:ext uri="{FF2B5EF4-FFF2-40B4-BE49-F238E27FC236}">
                  <a16:creationId xmlns:a16="http://schemas.microsoft.com/office/drawing/2014/main" id="{C16BBE9A-4BE3-4401-82C5-8041DB14E5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8">
              <a:extLst>
                <a:ext uri="{FF2B5EF4-FFF2-40B4-BE49-F238E27FC236}">
                  <a16:creationId xmlns:a16="http://schemas.microsoft.com/office/drawing/2014/main" id="{06180330-CCD3-4D14-A652-D60C28252D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9">
              <a:extLst>
                <a:ext uri="{FF2B5EF4-FFF2-40B4-BE49-F238E27FC236}">
                  <a16:creationId xmlns:a16="http://schemas.microsoft.com/office/drawing/2014/main" id="{616C90F6-4133-43A5-B47C-7750FE28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20">
              <a:extLst>
                <a:ext uri="{FF2B5EF4-FFF2-40B4-BE49-F238E27FC236}">
                  <a16:creationId xmlns:a16="http://schemas.microsoft.com/office/drawing/2014/main" id="{D7C03F90-E828-4414-8A53-92069FFB68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3" name="Freeform 21">
              <a:extLst>
                <a:ext uri="{FF2B5EF4-FFF2-40B4-BE49-F238E27FC236}">
                  <a16:creationId xmlns:a16="http://schemas.microsoft.com/office/drawing/2014/main" id="{6ADDE443-75AA-4F32-A2EE-272C4347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4" name="Freeform 22">
              <a:extLst>
                <a:ext uri="{FF2B5EF4-FFF2-40B4-BE49-F238E27FC236}">
                  <a16:creationId xmlns:a16="http://schemas.microsoft.com/office/drawing/2014/main" id="{ACD281C1-1D59-453F-A33A-D83E39EB06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23">
              <a:extLst>
                <a:ext uri="{FF2B5EF4-FFF2-40B4-BE49-F238E27FC236}">
                  <a16:creationId xmlns:a16="http://schemas.microsoft.com/office/drawing/2014/main" id="{60217FAC-29FE-4D6B-9BB4-FF41AA756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24">
              <a:extLst>
                <a:ext uri="{FF2B5EF4-FFF2-40B4-BE49-F238E27FC236}">
                  <a16:creationId xmlns:a16="http://schemas.microsoft.com/office/drawing/2014/main" id="{0D3CC33A-6E36-4A72-9965-8E20FB05D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5">
              <a:extLst>
                <a:ext uri="{FF2B5EF4-FFF2-40B4-BE49-F238E27FC236}">
                  <a16:creationId xmlns:a16="http://schemas.microsoft.com/office/drawing/2014/main" id="{F128F04E-05CD-4035-A32B-6E9ABAB9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69" name="Rectangle 68">
            <a:extLst>
              <a:ext uri="{FF2B5EF4-FFF2-40B4-BE49-F238E27FC236}">
                <a16:creationId xmlns:a16="http://schemas.microsoft.com/office/drawing/2014/main" id="{BC2574CF-1D35-4994-87BD-5A3378E1A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582E32-3015-46E9-AD8E-829ED0C356AC}"/>
              </a:ext>
            </a:extLst>
          </p:cNvPr>
          <p:cNvSpPr>
            <a:spLocks noGrp="1"/>
          </p:cNvSpPr>
          <p:nvPr>
            <p:ph type="title"/>
          </p:nvPr>
        </p:nvSpPr>
        <p:spPr>
          <a:xfrm>
            <a:off x="645459" y="960120"/>
            <a:ext cx="3865695" cy="4171278"/>
          </a:xfrm>
        </p:spPr>
        <p:txBody>
          <a:bodyPr>
            <a:normAutofit/>
          </a:bodyPr>
          <a:lstStyle/>
          <a:p>
            <a:pPr algn="r"/>
            <a:r>
              <a:rPr lang="en-US" sz="5000" dirty="0">
                <a:solidFill>
                  <a:schemeClr val="tx1"/>
                </a:solidFill>
              </a:rPr>
              <a:t>Next Steps</a:t>
            </a:r>
          </a:p>
        </p:txBody>
      </p:sp>
      <p:cxnSp>
        <p:nvCxnSpPr>
          <p:cNvPr id="71" name="Straight Connector 70">
            <a:extLst>
              <a:ext uri="{FF2B5EF4-FFF2-40B4-BE49-F238E27FC236}">
                <a16:creationId xmlns:a16="http://schemas.microsoft.com/office/drawing/2014/main" id="{68B6AB33-DFE6-4FE4-94FE-C9E25424AD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8FE30A1-219C-4414-A380-C1157B48FDD8}"/>
              </a:ext>
            </a:extLst>
          </p:cNvPr>
          <p:cNvSpPr>
            <a:spLocks noGrp="1"/>
          </p:cNvSpPr>
          <p:nvPr>
            <p:ph idx="1"/>
          </p:nvPr>
        </p:nvSpPr>
        <p:spPr>
          <a:xfrm>
            <a:off x="4983163" y="960120"/>
            <a:ext cx="6319837" cy="4171278"/>
          </a:xfrm>
        </p:spPr>
        <p:txBody>
          <a:bodyPr>
            <a:normAutofit/>
          </a:bodyPr>
          <a:lstStyle/>
          <a:p>
            <a:pPr algn="just"/>
            <a:r>
              <a:rPr lang="en-US" sz="2200" dirty="0"/>
              <a:t>Upon approval from the City Council, applicants awarded funding will enter into a contract which will provide an outline of reimbursable expenses per the Washington State Department of Commerce guidelines</a:t>
            </a:r>
          </a:p>
          <a:p>
            <a:pPr algn="just"/>
            <a:r>
              <a:rPr lang="en-US" sz="2200" dirty="0"/>
              <a:t>Expenses will be reviewed for compliance before funds are reimbursed</a:t>
            </a:r>
          </a:p>
        </p:txBody>
      </p:sp>
    </p:spTree>
    <p:extLst>
      <p:ext uri="{BB962C8B-B14F-4D97-AF65-F5344CB8AC3E}">
        <p14:creationId xmlns:p14="http://schemas.microsoft.com/office/powerpoint/2010/main" val="199556464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28</TotalTime>
  <Words>571</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 Light</vt:lpstr>
      <vt:lpstr>Rockwell</vt:lpstr>
      <vt:lpstr>Times New Roman</vt:lpstr>
      <vt:lpstr>Wingdings</vt:lpstr>
      <vt:lpstr>Atlas</vt:lpstr>
      <vt:lpstr>Chehalis CARES  Community Program </vt:lpstr>
      <vt:lpstr>Applications Received</vt:lpstr>
      <vt:lpstr>Program Overview –  Centralia-Chehalis Chamber of Commerce</vt:lpstr>
      <vt:lpstr>Program Overview –  Chehalis Community Renaissance Team</vt:lpstr>
      <vt:lpstr>Program Overview –  Lewis County Seniors</vt:lpstr>
      <vt:lpstr>Program Overview –  The Salvation Army </vt:lpstr>
      <vt:lpstr>Program Overview –  United Way</vt:lpstr>
      <vt:lpstr>Funding Recommendations</vt:lpstr>
      <vt:lpstr>Next Steps</vt:lpstr>
      <vt:lpstr>Deadlines</vt:lpstr>
      <vt:lpstr>Chehalis CARES  Community Program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Chehalis CARES  Community Program </dc:title>
  <dc:creator>Kiley Franz</dc:creator>
  <cp:lastModifiedBy>Jill Anderson</cp:lastModifiedBy>
  <cp:revision>4</cp:revision>
  <dcterms:created xsi:type="dcterms:W3CDTF">2020-10-12T18:26:07Z</dcterms:created>
  <dcterms:modified xsi:type="dcterms:W3CDTF">2020-10-12T22:44:48Z</dcterms:modified>
</cp:coreProperties>
</file>